
<file path=[Content_Types].xml><?xml version="1.0" encoding="utf-8"?>
<Types xmlns="http://schemas.openxmlformats.org/package/2006/content-types">
  <Default Extension="xml" ContentType="application/vnd.openxmlformats-package.core-properties+xml"/>
  <Default Extension="rels" ContentType="application/vnd.openxmlformats-package.relationship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notesMasters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</Types>
</file>

<file path=_rels/.rels>&#65279;<?xml version="1.0" encoding="utf-8"?><Relationships xmlns="http://schemas.openxmlformats.org/package/2006/relationships"><Relationship Type="http://schemas.openxmlformats.org/package/2006/relationships/metadata/core-properties" Target="/docProps/core.xml" Id="R9fa3772cde3043f5" /><Relationship Type="http://schemas.openxmlformats.org/officeDocument/2006/relationships/extended-properties" Target="/docProps/app.xml" Id="Ra4e2f4b530c54cec" /><Relationship Type="http://schemas.openxmlformats.org/officeDocument/2006/relationships/officeDocument" Target="/ppt/presentation.xml" Id="R1a41f168a0cf4be7" /></Relationships>
</file>

<file path=ppt/presentation.xml><?xml version="1.0" encoding="utf-8"?>
<p:presentation xmlns:p="http://schemas.openxmlformats.org/presentationml/2006/main">
  <p:sldMasterIdLst>
    <p:sldMasterId xmlns:r="http://schemas.openxmlformats.org/officeDocument/2006/relationships" id="2147483648" r:id="R45c2b4ffe6ca4c7c"/>
  </p:sldMasterIdLst>
  <p:notesMasterIdLst>
    <p:notesMasterId xmlns:r="http://schemas.openxmlformats.org/officeDocument/2006/relationships" r:id="Rc6fa540474974f7b"/>
  </p:notesMasterIdLst>
  <p:sldIdLst>
    <p:sldId xmlns:r="http://schemas.openxmlformats.org/officeDocument/2006/relationships" id="256" r:id="Rb5aeea41f3d040d4"/>
    <p:sldId xmlns:r="http://schemas.openxmlformats.org/officeDocument/2006/relationships" id="257" r:id="Rc0e7837007a642c7"/>
    <p:sldId xmlns:r="http://schemas.openxmlformats.org/officeDocument/2006/relationships" id="258" r:id="Rf813ed96ad4743ff"/>
    <p:sldId xmlns:r="http://schemas.openxmlformats.org/officeDocument/2006/relationships" id="259" r:id="R8506f18bfe1d48dc"/>
    <p:sldId xmlns:r="http://schemas.openxmlformats.org/officeDocument/2006/relationships" id="260" r:id="R9d92374d0ba144e6"/>
    <p:sldId xmlns:r="http://schemas.openxmlformats.org/officeDocument/2006/relationships" id="261" r:id="R47cc3ca7e4184934"/>
    <p:sldId xmlns:r="http://schemas.openxmlformats.org/officeDocument/2006/relationships" id="262" r:id="Re036aab597d5496d"/>
    <p:sldId xmlns:r="http://schemas.openxmlformats.org/officeDocument/2006/relationships" id="263" r:id="R22f7c1e47e4f49a1"/>
  </p:sldIdLst>
  <p:sldSz cx="18288000" cy="10287000"/>
  <p:notesSz cx="6858000" cy="9144000"/>
  <p:defaultTextStyle>
    <a:defPPr xmlns:a="http://schemas.openxmlformats.org/drawingml/2006/main">
      <a:defRPr lang="en-US"/>
    </a:defPPr>
    <a:lvl1pPr xmlns:a="http://schemas.openxmlformats.org/drawingml/2006/main" marL="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1pPr>
    <a:lvl2pPr xmlns:a="http://schemas.openxmlformats.org/drawingml/2006/main" marL="4572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2pPr>
    <a:lvl3pPr xmlns:a="http://schemas.openxmlformats.org/drawingml/2006/main" marL="9144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3pPr>
    <a:lvl4pPr xmlns:a="http://schemas.openxmlformats.org/drawingml/2006/main" marL="13716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4pPr>
    <a:lvl5pPr xmlns:a="http://schemas.openxmlformats.org/drawingml/2006/main" marL="18288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5pPr>
    <a:lvl6pPr xmlns:a="http://schemas.openxmlformats.org/drawingml/2006/main" marL="22860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6pPr>
    <a:lvl7pPr xmlns:a="http://schemas.openxmlformats.org/drawingml/2006/main" marL="27432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7pPr>
    <a:lvl8pPr xmlns:a="http://schemas.openxmlformats.org/drawingml/2006/main" marL="32004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8pPr>
    <a:lvl9pPr xmlns:a="http://schemas.openxmlformats.org/drawingml/2006/main" marL="3657600" indent="0" algn="l" defTabSz="91440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p="http://schemas.openxmlformats.org/presentationml/2006/main">
  <p:extLst>
    <p:ext xmlns:p14="http://schemas.microsoft.com/office/powerpoint/2010/main" uri="{E76CE94A-603C-4142-B9EB-6D1370010A27}">
      <p14:discardImageEditData val="0"/>
    </p:ext>
    <p:ext xmlns:p14="http://schemas.microsoft.com/office/powerpoint/2010/main" uri="{D31A062A-798A-4329-ABDD-BBA856620510}">
      <p14:defaultImageDpi val="32767"/>
    </p:ext>
    <p:ext xmlns:p15="http://schemas.microsoft.com/office/powerpoint/2012/main" uri="{FD5EFAAD-0ECE-453E-9831-46B23BE46B34}">
      <p15:chartTrackingRefBased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p="http://schemas.openxmlformats.org/presentationml/2006/main">
  <p:normalViewPr>
    <p:restoredLeft sz="15611"/>
    <p:restoredTop sz="94658"/>
  </p:normalViewPr>
  <p:slideViewPr>
    <p:cSldViewPr snapToGrid="0">
      <p:cViewPr varScale="1">
        <p:scale>
          <a:sx xmlns:a="http://schemas.openxmlformats.org/drawingml/2006/main" n="120" d="100"/>
          <a:sy xmlns:a="http://schemas.openxmlformats.org/drawingml/2006/main" n="120" d="100"/>
        </p:scale>
        <p:origin x="800" y="184"/>
      </p:cViewPr>
      <p:guideLst/>
    </p:cSldViewPr>
  </p:slideViewPr>
  <p:notesTextViewPr>
    <p:cViewPr>
      <p:scale>
        <a:sx xmlns:a="http://schemas.openxmlformats.org/drawingml/2006/main" n="1" d="1"/>
        <a:sy xmlns:a="http://schemas.openxmlformats.org/drawingml/2006/main" n="1" d="1"/>
      </p:scale>
      <p:origin x="0" y="0"/>
    </p:cViewPr>
  </p:notesTextViewPr>
  <p:gridSpacing cx="76200" cy="76200"/>
</p:viewPr>
</file>

<file path=ppt/_rels/presentation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45c2b4ffe6ca4c7c" /><Relationship Type="http://schemas.openxmlformats.org/officeDocument/2006/relationships/theme" Target="/ppt/theme/theme1.xml" Id="Rfca1d9ddd9d3481f" /><Relationship Type="http://schemas.openxmlformats.org/officeDocument/2006/relationships/notesMaster" Target="/ppt/notesMasters/notesMaster1.xml" Id="Rc6fa540474974f7b" /><Relationship Type="http://schemas.openxmlformats.org/officeDocument/2006/relationships/presProps" Target="/ppt/presProps.xml" Id="Rebced9caac8c4bdc" /><Relationship Type="http://schemas.openxmlformats.org/officeDocument/2006/relationships/viewProps" Target="/ppt/viewProps.xml" Id="Rd897ab8dad7a493d" /><Relationship Type="http://schemas.openxmlformats.org/officeDocument/2006/relationships/tableStyles" Target="/ppt/tableStyles.xml" Id="Rce465c159dd04152" /><Relationship Type="http://schemas.openxmlformats.org/officeDocument/2006/relationships/slide" Target="/ppt/slides/slide1.xml" Id="Rb5aeea41f3d040d4" /><Relationship Type="http://schemas.openxmlformats.org/officeDocument/2006/relationships/slide" Target="/ppt/slides/slide2.xml" Id="Rc0e7837007a642c7" /><Relationship Type="http://schemas.openxmlformats.org/officeDocument/2006/relationships/slide" Target="/ppt/slides/slide3.xml" Id="Rf813ed96ad4743ff" /><Relationship Type="http://schemas.openxmlformats.org/officeDocument/2006/relationships/slide" Target="/ppt/slides/slide4.xml" Id="R8506f18bfe1d48dc" /><Relationship Type="http://schemas.openxmlformats.org/officeDocument/2006/relationships/slide" Target="/ppt/slides/slide5.xml" Id="R9d92374d0ba144e6" /><Relationship Type="http://schemas.openxmlformats.org/officeDocument/2006/relationships/slide" Target="/ppt/slides/slide6.xml" Id="R47cc3ca7e4184934" /><Relationship Type="http://schemas.openxmlformats.org/officeDocument/2006/relationships/slide" Target="/ppt/slides/slide7.xml" Id="Re036aab597d5496d" /><Relationship Type="http://schemas.openxmlformats.org/officeDocument/2006/relationships/slide" Target="/ppt/slides/slide8.xml" Id="R22f7c1e47e4f49a1" /></Relationships>
</file>

<file path=ppt/notesMasters/_rels/notesMaster1.xml.rels>&#65279;<?xml version="1.0" encoding="utf-8"?><Relationships xmlns="http://schemas.openxmlformats.org/package/2006/relationships"><Relationship Type="http://schemas.openxmlformats.org/officeDocument/2006/relationships/theme" Target="/ppt/notesMasters/theme/theme2.xml" Id="R86f5cd7919614e0f" /></Relationships>
</file>

<file path=ppt/notesMasters/notesMaster1.xml><?xml version="1.0" encoding="utf-8"?>
<p:notesMaster xmlns:p="http://schemas.openxmlformats.org/presentationml/2006/main">
  <p:cSld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Header Placeholder"/>
          <p:cNvSpPr/>
          <p:nvPr>
            <p:ph type="hdr" sz="quarter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3" name="Date Placeholder"/>
          <p:cNvSpPr/>
          <p:nvPr>
            <p:ph type="dt" sz="quarter" idx="1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Image Placeholder"/>
          <p:cNvSpPr/>
          <p:nvPr>
            <p:ph type="sldImg" idx="2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5" name="Notes Placeholder"/>
          <p:cNvSpPr/>
          <p:nvPr>
            <p:ph type="body" sz="quarter" idx="3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6" name="Footer Placeholder"/>
          <p:cNvSpPr/>
          <p:nvPr>
            <p:ph type="ftr" sz="quarter" idx="4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7" name="Slide Number Placeholder"/>
          <p:cNvSpPr/>
          <p:nvPr>
            <p:ph type="sldNum" sz="quarter" idx="5"/>
          </p:nvPr>
        </p:nvSpPr>
        <p:spPr>
          <a:prstGeom xmlns:a="http://schemas.openxmlformats.org/drawingml/2006/main" prst="rect">
            <a:avLst/>
          </a:prstGeom>
        </p:spPr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xmlns:a="http://schemas.openxmlformats.org/drawingml/2006/main" marL="0" algn="l" defTabSz="914400" rtl="0" eaLnBrk="1" latinLnBrk="0" hangingPunct="1">
      <a:defRPr sz="1200" kern="1200"/>
    </a:lvl1pPr>
  </p:notesStyle>
</p:notesMaster>
</file>

<file path=ppt/notesMasters/theme/theme2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solidFill>
          <a:schemeClr val="dk1"/>
        </a:solidFill>
        <a:solidFill>
          <a:schemeClr val="accent1"/>
        </a:soli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ppt/notesSlides/_rels/notesSlide1.xml.rels>&#65279;<?xml version="1.0" encoding="utf-8"?><Relationships xmlns="http://schemas.openxmlformats.org/package/2006/relationships"><Relationship Type="http://schemas.openxmlformats.org/officeDocument/2006/relationships/slide" Target="/ppt/slides/slide1.xml" Id="R8cd70332f23b468b" /><Relationship Type="http://schemas.openxmlformats.org/officeDocument/2006/relationships/notesMaster" Target="/ppt/notesMasters/notesMaster1.xml" Id="Ra1b8724d05984674" /></Relationships>
</file>

<file path=ppt/notesSlides/_rels/notesSlide2.xml.rels>&#65279;<?xml version="1.0" encoding="utf-8"?><Relationships xmlns="http://schemas.openxmlformats.org/package/2006/relationships"><Relationship Type="http://schemas.openxmlformats.org/officeDocument/2006/relationships/slide" Target="/ppt/slides/slide2.xml" Id="R8d99ae6e56c34da6" /><Relationship Type="http://schemas.openxmlformats.org/officeDocument/2006/relationships/notesMaster" Target="/ppt/notesMasters/notesMaster1.xml" Id="R2ba82a3e4ae04e48" /></Relationships>
</file>

<file path=ppt/notesSlides/_rels/notesSlide3.xml.rels>&#65279;<?xml version="1.0" encoding="utf-8"?><Relationships xmlns="http://schemas.openxmlformats.org/package/2006/relationships"><Relationship Type="http://schemas.openxmlformats.org/officeDocument/2006/relationships/slide" Target="/ppt/slides/slide3.xml" Id="R87e8a731ca844a3f" /><Relationship Type="http://schemas.openxmlformats.org/officeDocument/2006/relationships/notesMaster" Target="/ppt/notesMasters/notesMaster1.xml" Id="R822cea719ffe4898" /></Relationships>
</file>

<file path=ppt/notesSlides/_rels/notesSlide4.xml.rels>&#65279;<?xml version="1.0" encoding="utf-8"?><Relationships xmlns="http://schemas.openxmlformats.org/package/2006/relationships"><Relationship Type="http://schemas.openxmlformats.org/officeDocument/2006/relationships/slide" Target="/ppt/slides/slide4.xml" Id="R818bf90ba71e4bfe" /><Relationship Type="http://schemas.openxmlformats.org/officeDocument/2006/relationships/notesMaster" Target="/ppt/notesMasters/notesMaster1.xml" Id="R828a7bad3279476b" /></Relationships>
</file>

<file path=ppt/notesSlides/_rels/notesSlide5.xml.rels>&#65279;<?xml version="1.0" encoding="utf-8"?><Relationships xmlns="http://schemas.openxmlformats.org/package/2006/relationships"><Relationship Type="http://schemas.openxmlformats.org/officeDocument/2006/relationships/slide" Target="/ppt/slides/slide5.xml" Id="R908a099a56f24ff8" /><Relationship Type="http://schemas.openxmlformats.org/officeDocument/2006/relationships/notesMaster" Target="/ppt/notesMasters/notesMaster1.xml" Id="R174dfd325f6e4c2c" /></Relationships>
</file>

<file path=ppt/notesSlides/_rels/notesSlide6.xml.rels>&#65279;<?xml version="1.0" encoding="utf-8"?><Relationships xmlns="http://schemas.openxmlformats.org/package/2006/relationships"><Relationship Type="http://schemas.openxmlformats.org/officeDocument/2006/relationships/slide" Target="/ppt/slides/slide6.xml" Id="Rb21d16743804451c" /><Relationship Type="http://schemas.openxmlformats.org/officeDocument/2006/relationships/notesMaster" Target="/ppt/notesMasters/notesMaster1.xml" Id="Rce031c7685fa4cbd" /></Relationships>
</file>

<file path=ppt/notesSlides/_rels/notesSlide7.xml.rels>&#65279;<?xml version="1.0" encoding="utf-8"?><Relationships xmlns="http://schemas.openxmlformats.org/package/2006/relationships"><Relationship Type="http://schemas.openxmlformats.org/officeDocument/2006/relationships/slide" Target="/ppt/slides/slide7.xml" Id="R3a236f12dbb44ea7" /><Relationship Type="http://schemas.openxmlformats.org/officeDocument/2006/relationships/notesMaster" Target="/ppt/notesMasters/notesMaster1.xml" Id="R8ebc38e6999b467b" /></Relationships>
</file>

<file path=ppt/notesSlides/_rels/notesSlide8.xml.rels>&#65279;<?xml version="1.0" encoding="utf-8"?><Relationships xmlns="http://schemas.openxmlformats.org/package/2006/relationships"><Relationship Type="http://schemas.openxmlformats.org/officeDocument/2006/relationships/slide" Target="/ppt/slides/slide8.xml" Id="R7ef6db1ae246406d" /><Relationship Type="http://schemas.openxmlformats.org/officeDocument/2006/relationships/notesMaster" Target="/ppt/notesMasters/notesMaster1.xml" Id="R74f4de0d29dc4a5a" /></Relationships>
</file>

<file path=ppt/notesSlides/notesSlide1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2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3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4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5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6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7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notesSlides/notesSlide8.xml><?xml version="1.0" encoding="utf-8"?>
<p:notes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2" name="Slide Image Placeholder 1"/>
          <p:cNvSpPr>
            <a:spLocks xmlns:a="http://schemas.openxmlformats.org/drawingml/2006/main" noGrp="1"/>
          </p:cNvSpPr>
          <p:nvPr>
            <p:ph type="sldImg" idx="0"/>
          </p:nvPr>
        </p:nvSpPr>
        <p:spPr/>
      </p:sp>
      <p:sp>
        <p:nvSpPr>
          <p:cNvPr id="3" name="Notes Placeholder 2"/>
          <p:cNvSpPr>
            <a:spLocks xmlns:a="http://schemas.openxmlformats.org/drawingml/2006/main" noGrp="1"/>
          </p:cNvSpPr>
          <p:nvPr>
            <p:ph type="body" idx="1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  <p:sp>
        <p:nvSpPr>
          <p:cNvPr id="4" name="Slide Number Placeholder 3"/>
          <p:cNvSpPr>
            <a:spLocks xmlns:a="http://schemas.openxmlformats.org/drawingml/2006/main" noGrp="1"/>
          </p:cNvSpPr>
          <p:nvPr>
            <p:ph type="sldNum" idx="5"/>
          </p:nvPr>
        </p:nvSpPr>
        <p:spPr/>
        <p:txBody>
          <a:bodyPr xmlns:a="http://schemas.openxmlformats.org/drawingml/2006/main"/>
          <a:lstStyle xmlns:a="http://schemas.openxmlformats.org/drawingml/2006/main"/>
          <a:p xmlns:a="http://schemas.openxmlformats.org/drawingml/2006/main"/>
        </p:txBody>
      </p:sp>
    </p:spTree>
  </p:cSld>
  <p:clrMapOvr>
    <a:masterClrMapping xmlns:a="http://schemas.openxmlformats.org/drawingml/2006/main"/>
  </p:clrMapOvr>
</p:note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4302cc6d8d964b6c" /></Relationships>
</file>

<file path=ppt/slideLayouts/slideLayout2.xml><?xml version="1.0" encoding="utf-8"?>
<p:sldLayout xmlns:p="http://schemas.openxmlformats.org/presentationml/2006/main" type="title">
  <p:cSld name="Title Slide"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theme" Target="/ppt/theme/theme1.xml" Id="R99ec30cfd192472a" /><Relationship Type="http://schemas.openxmlformats.org/officeDocument/2006/relationships/slideLayout" Target="/ppt/slideLayouts/slideLayout2.xml" Id="R27c2967bb8c344e3" /></Relationships>
</file>

<file path=ppt/slideMasters/slideMaster1.xml><?xml version="1.0" encoding="utf-8"?>
<p:sldMaster xmlns:p="http://schemas.openxmlformats.org/presentationml/2006/main">
  <p:cSld name="Master">
    <p:bg>
      <p:bgRef idx="1001">
        <a:schemeClr xmlns:a="http://schemas.openxmlformats.org/drawingml/2006/main" val="bg1"/>
      </p:bgRef>
    </p:bg>
    <p:spTree>
      <p:nvGrpSpPr>
        <p:cNvPr id="1" name=""/>
        <p:cNvGrpSpPr/>
        <p:nvPr/>
      </p:nvGrpSpPr>
      <p:grpSpPr>
        <a:xfrm xmlns:a="http://schemas.openxmlformats.org/drawingml/2006/main"/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xmlns:r="http://schemas.openxmlformats.org/officeDocument/2006/relationships" id="2147483649" r:id="R27c2967bb8c344e3"/>
  </p:sldLayoutIdLst>
  <p:txStyles>
    <p:titleStyle>
      <a:lvl1pPr xmlns:a="http://schemas.openxmlformats.org/drawingml/2006/main"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lt"/>
          <a:cs typeface="+mj-lt"/>
        </a:defRPr>
      </a:lvl1pPr>
    </p:titleStyle>
    <p:bodyStyle>
      <a:lvl1pPr xmlns:a="http://schemas.openxmlformats.org/drawingml/2006/main" marL="228600" indent="-228600" algn="l">
        <a:lnSpc>
          <a:spcPct val="90000"/>
        </a:lnSpc>
        <a:spcBef>
          <a:spcPts val="1000"/>
        </a:spcBef>
        <a:buChar char="•"/>
        <a:defRPr sz="2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685800" indent="-228600" algn="l">
        <a:lnSpc>
          <a:spcPct val="90000"/>
        </a:lnSpc>
        <a:spcBef>
          <a:spcPts val="500"/>
        </a:spcBef>
        <a:buChar char="•"/>
        <a:defRPr sz="24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1143000" indent="-228600" algn="l">
        <a:lnSpc>
          <a:spcPct val="90000"/>
        </a:lnSpc>
        <a:spcBef>
          <a:spcPts val="500"/>
        </a:spcBef>
        <a:buChar char="•"/>
        <a:defRPr sz="20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600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20574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5146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9718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4290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886200" indent="-228600" algn="l">
        <a:lnSpc>
          <a:spcPct val="90000"/>
        </a:lnSpc>
        <a:spcBef>
          <a:spcPts val="500"/>
        </a:spcBef>
        <a:buChar char="•"/>
        <a:defRPr sz="1800">
          <a:solidFill>
            <a:schemeClr val="tx1"/>
          </a:solidFill>
          <a:latin typeface="+mn-lt"/>
          <a:ea typeface="+mn-lt"/>
          <a:cs typeface="+mn-lt"/>
        </a:defRPr>
      </a:lvl9pPr>
    </p:bodyStyle>
    <p:otherStyle>
      <a:lvl1pPr xmlns:a="http://schemas.openxmlformats.org/drawingml/2006/main" marL="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1pPr>
      <a:lvl2pPr xmlns:a="http://schemas.openxmlformats.org/drawingml/2006/main" marL="457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2pPr>
      <a:lvl3pPr xmlns:a="http://schemas.openxmlformats.org/drawingml/2006/main" marL="914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3pPr>
      <a:lvl4pPr xmlns:a="http://schemas.openxmlformats.org/drawingml/2006/main" marL="1371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4pPr>
      <a:lvl5pPr xmlns:a="http://schemas.openxmlformats.org/drawingml/2006/main" marL="18288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5pPr>
      <a:lvl6pPr xmlns:a="http://schemas.openxmlformats.org/drawingml/2006/main" marL="22860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6pPr>
      <a:lvl7pPr xmlns:a="http://schemas.openxmlformats.org/drawingml/2006/main" marL="27432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7pPr>
      <a:lvl8pPr xmlns:a="http://schemas.openxmlformats.org/drawingml/2006/main" marL="32004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8pPr>
      <a:lvl9pPr xmlns:a="http://schemas.openxmlformats.org/drawingml/2006/main" marL="3657600" algn="l">
        <a:buNone/>
        <a:defRPr sz="1800">
          <a:solidFill>
            <a:schemeClr val="tx1"/>
          </a:solidFill>
          <a:latin typeface="+mn-lt"/>
          <a:ea typeface="+mn-lt"/>
          <a:cs typeface="+mn-lt"/>
        </a:defRPr>
      </a:lvl9pPr>
    </p:otherStyle>
  </p:txStyles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75099336dddd47a7" /><Relationship Type="http://schemas.openxmlformats.org/officeDocument/2006/relationships/notesSlide" Target="/ppt/notesSlides/notesSlide1.xml" Id="R694fbd722668409d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63155f46ae534c59" /><Relationship Type="http://schemas.openxmlformats.org/officeDocument/2006/relationships/notesSlide" Target="/ppt/notesSlides/notesSlide2.xml" Id="R07917caea6f54b60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7f5802fa73204602" /><Relationship Type="http://schemas.openxmlformats.org/officeDocument/2006/relationships/notesSlide" Target="/ppt/notesSlides/notesSlide3.xml" Id="R8d0d3bcbd8794dd8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276c14fee6d541ee" /><Relationship Type="http://schemas.openxmlformats.org/officeDocument/2006/relationships/notesSlide" Target="/ppt/notesSlides/notesSlide4.xml" Id="R76a81ef0651a49df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62a83cdadf814792" /><Relationship Type="http://schemas.openxmlformats.org/officeDocument/2006/relationships/notesSlide" Target="/ppt/notesSlides/notesSlide5.xml" Id="Rb7e725cbf5764d9d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7390b93bdbbc4825" /><Relationship Type="http://schemas.openxmlformats.org/officeDocument/2006/relationships/notesSlide" Target="/ppt/notesSlides/notesSlide6.xml" Id="R75831c87ec464199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3929dc77602e4866" /><Relationship Type="http://schemas.openxmlformats.org/officeDocument/2006/relationships/notesSlide" Target="/ppt/notesSlides/notesSlide7.xml" Id="Rbfe7abb153e94125" /></Relationships>
</file>

<file path=ppt/slides/_rels/slide8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94b77343c15c431b" /><Relationship Type="http://schemas.openxmlformats.org/officeDocument/2006/relationships/notesSlide" Target="/ppt/notesSlides/notesSlide8.xml" Id="R71187d3d45724e6b" /></Relationships>
</file>

<file path=ppt/slides/slide1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71C7C630-63F1-4068-9D2C-108DC4D6F5C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8288000" cy="10287000"/>
          </a:xfrm>
          <a:prstGeom xmlns:a="http://schemas.openxmlformats.org/drawingml/2006/main" prst="rect">
            <a:avLst/>
          </a:prstGeom>
          <a:gradFill xmlns:a="http://schemas.openxmlformats.org/drawingml/2006/main">
            <a:gsLst>
              <a:gs pos="0">
                <a:srgbClr val="07131F"/>
              </a:gs>
              <a:gs pos="62000">
                <a:srgbClr val="0D2539"/>
              </a:gs>
              <a:gs pos="100000">
                <a:srgbClr val="07131F"/>
              </a:gs>
            </a:gsLst>
            <a:lin ang="2040000"/>
          </a:gradFill>
          <a:ln xmlns:a="http://schemas.openxmlformats.org/drawingml/2006/main" w="0">
            <a:gradFill>
              <a:gsLst>
                <a:gs pos="0">
                  <a:srgbClr val="07131F"/>
                </a:gs>
                <a:gs pos="62000">
                  <a:srgbClr val="0D2539"/>
                </a:gs>
                <a:gs pos="100000">
                  <a:srgbClr val="07131F"/>
                </a:gs>
              </a:gsLst>
              <a:lin ang="2040000"/>
            </a:gradFill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4393B2ED-6416-4022-80AB-7B02B0475D0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906250" y="-2476500"/>
            <a:ext cx="7810500" cy="78105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00ADEF"/>
          </a:solidFill>
          <a:ln xmlns:a="http://schemas.openxmlformats.org/drawingml/2006/main" w="0">
            <a:solidFill>
              <a:srgbClr val="00ADEF"/>
            </a:solidFill>
          </a:ln>
        </p:spPr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317D0E68-F633-4F8F-BB5E-85D0E4F379E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-2476500" y="5810250"/>
            <a:ext cx="6191250" cy="61912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2EB4A3"/>
          </a:solidFill>
          <a:ln xmlns:a="http://schemas.openxmlformats.org/drawingml/2006/main" w="0">
            <a:solidFill>
              <a:srgbClr val="2EB4A3"/>
            </a:solidFill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3EE4CE2F-A404-4B11-9D0C-8BFA5CE44D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" y="666750"/>
            <a:ext cx="990600" cy="9906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D7F4FF"/>
          </a:solidFill>
          <a:ln xmlns:a="http://schemas.openxmlformats.org/drawingml/2006/main" w="0">
            <a:solidFill>
              <a:srgbClr val="D7F4FF"/>
            </a:solidFill>
          </a:ln>
        </p:spPr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B83ECADB-E3E6-405B-9DA8-E8780EE29B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" y="857250"/>
            <a:ext cx="990600" cy="609600"/>
          </a:xfrm>
          <a:prstGeom xmlns:a="http://schemas.openxmlformats.org/drawingml/2006/main" prst="rect">
            <a:avLst/>
          </a:prstGeom>
          <a:ln xmlns:a="http://schemas.openxmlformats.org/drawingml/2006/main" w="0">
            <a:solidFill>
              <a:srgbClr val="07131F"/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defRPr sz="2700" b="1">
                <a:solidFill>
                  <a:srgbClr val="07131F"/>
                </a:solidFill>
                <a:latin typeface="Bahnschrift"/>
                <a:ea typeface="Bahnschrift"/>
                <a:cs typeface="Bahnschrift"/>
              </a:defRPr>
            </a:pPr>
            <a:r>
              <a:rPr sz="2700" b="1">
                <a:solidFill>
                  <a:srgbClr val="07131F"/>
                </a:solidFill>
                <a:latin typeface="Bahnschrift"/>
                <a:ea typeface="Bahnschrift"/>
                <a:cs typeface="Bahnschrift"/>
              </a:rPr>
              <a:t>SI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C473321F-2097-4F18-8013-89C600C42AA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" y="1952625"/>
            <a:ext cx="8096250" cy="400050"/>
          </a:xfrm>
          <a:prstGeom xmlns:a="http://schemas.openxmlformats.org/drawingml/2006/main" prst="rect">
            <a:avLst/>
          </a:prstGeom>
          <a:ln xmlns:a="http://schemas.openxmlformats.org/drawingml/2006/main" w="0">
            <a:solidFill>
              <a:srgbClr val="07131F"/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B7F36A"/>
                </a:solidFill>
                <a:latin typeface="Bahnschrift"/>
                <a:ea typeface="Bahnschrift"/>
                <a:cs typeface="Bahnschrift"/>
              </a:defRPr>
            </a:pPr>
            <a:r>
              <a:rPr sz="1500" b="1">
                <a:solidFill>
                  <a:srgbClr val="B7F36A"/>
                </a:solidFill>
                <a:latin typeface="Bahnschrift"/>
                <a:ea typeface="Bahnschrift"/>
                <a:cs typeface="Bahnschrift"/>
              </a:rPr>
              <a:t>PLATAFORMA SAAS PARA INDUSTRIA E FACCOES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1CDCF2CF-D77F-421C-9924-9D54C49BF8D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95375" y="2428875"/>
            <a:ext cx="10668000" cy="3810000"/>
          </a:xfrm>
          <a:prstGeom xmlns:a="http://schemas.openxmlformats.org/drawingml/2006/main" prst="rect">
            <a:avLst/>
          </a:prstGeom>
          <a:ln xmlns:a="http://schemas.openxmlformats.org/drawingml/2006/main" w="0">
            <a:solidFill>
              <a:srgbClr val="07131F"/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7050" b="1">
                <a:solidFill>
                  <a:srgbClr val="F2FBFF"/>
                </a:solidFill>
                <a:latin typeface="Bahnschrift"/>
                <a:ea typeface="Bahnschrift"/>
                <a:cs typeface="Bahnschrift"/>
              </a:defRPr>
            </a:pPr>
            <a:r>
              <a:rPr sz="7050" b="1">
                <a:solidFill>
                  <a:srgbClr val="F2FBFF"/>
                </a:solidFill>
                <a:latin typeface="Bahnschrift"/>
                <a:ea typeface="Bahnschrift"/>
                <a:cs typeface="Bahnschrift"/>
              </a:rPr>
              <a:t>Rastreabilidade real da producao terceirizada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A3A4EBF5-A321-434B-93B2-6254C32A2C5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" y="6429375"/>
            <a:ext cx="7810500" cy="1143000"/>
          </a:xfrm>
          <a:prstGeom xmlns:a="http://schemas.openxmlformats.org/drawingml/2006/main" prst="rect">
            <a:avLst/>
          </a:prstGeom>
          <a:ln xmlns:a="http://schemas.openxmlformats.org/drawingml/2006/main" w="0">
            <a:solidFill>
              <a:srgbClr val="07131F"/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400" b="0">
                <a:solidFill>
                  <a:srgbClr val="9EBBD0"/>
                </a:solidFill>
                <a:latin typeface="Bahnschrift"/>
                <a:ea typeface="Bahnschrift"/>
                <a:cs typeface="Bahnschrift"/>
              </a:defRPr>
            </a:pPr>
            <a:r>
              <a:rPr sz="2400" b="0">
                <a:solidFill>
                  <a:srgbClr val="9EBBD0"/>
                </a:solidFill>
                <a:latin typeface="Bahnschrift"/>
                <a:ea typeface="Bahnschrift"/>
                <a:cs typeface="Bahnschrift"/>
              </a:rPr>
              <a:t>Inspecao mobile, portal fornecedor, montagem de cargas por QR Code e dashboard executivo conectado ao ERP.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429E29C6-4B4E-43B4-9030-B3E8D92DB7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20500" y="2190750"/>
            <a:ext cx="2190750" cy="55245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00ADEF"/>
          </a:solidFill>
          <a:ln xmlns:a="http://schemas.openxmlformats.org/drawingml/2006/main" w="9525">
            <a:solidFill>
              <a:srgbClr val="00ADEF"/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defRPr sz="1650" b="1">
                <a:solidFill>
                  <a:srgbClr val="F2FBFF"/>
                </a:solidFill>
                <a:latin typeface="Bahnschrift"/>
                <a:ea typeface="Bahnschrift"/>
                <a:cs typeface="Bahnschrift"/>
              </a:defRPr>
            </a:pPr>
            <a:r>
              <a:rPr sz="1650" b="1">
                <a:solidFill>
                  <a:srgbClr val="F2FBFF"/>
                </a:solidFill>
                <a:latin typeface="Bahnschrift"/>
                <a:ea typeface="Bahnschrift"/>
                <a:cs typeface="Bahnschrift"/>
              </a:rPr>
              <a:t>INSPECAO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8549F7A0-63B3-4529-BA5B-039C2B1AFAE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620750" y="3429000"/>
            <a:ext cx="2667000" cy="55245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2EB4A3"/>
          </a:solidFill>
          <a:ln xmlns:a="http://schemas.openxmlformats.org/drawingml/2006/main" w="9525">
            <a:solidFill>
              <a:srgbClr val="2EB4A3"/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defRPr sz="1650" b="1">
                <a:solidFill>
                  <a:srgbClr val="F2FBFF"/>
                </a:solidFill>
                <a:latin typeface="Bahnschrift"/>
                <a:ea typeface="Bahnschrift"/>
                <a:cs typeface="Bahnschrift"/>
              </a:defRPr>
            </a:pPr>
            <a:r>
              <a:rPr sz="1650" b="1">
                <a:solidFill>
                  <a:srgbClr val="F2FBFF"/>
                </a:solidFill>
                <a:latin typeface="Bahnschrift"/>
                <a:ea typeface="Bahnschrift"/>
                <a:cs typeface="Bahnschrift"/>
              </a:rPr>
              <a:t>FORNECEDOR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46F5FEA8-AED1-44B7-889D-18B8A3EFF83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334750" y="4857750"/>
            <a:ext cx="2476500" cy="55245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3A73C1"/>
          </a:solidFill>
          <a:ln xmlns:a="http://schemas.openxmlformats.org/drawingml/2006/main" w="9525">
            <a:solidFill>
              <a:srgbClr val="3A73C1"/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defRPr sz="1650" b="1">
                <a:solidFill>
                  <a:srgbClr val="F2FBFF"/>
                </a:solidFill>
                <a:latin typeface="Bahnschrift"/>
                <a:ea typeface="Bahnschrift"/>
                <a:cs typeface="Bahnschrift"/>
              </a:defRPr>
            </a:pPr>
            <a:r>
              <a:rPr sz="1650" b="1">
                <a:solidFill>
                  <a:srgbClr val="F2FBFF"/>
                </a:solidFill>
                <a:latin typeface="Bahnschrift"/>
                <a:ea typeface="Bahnschrift"/>
                <a:cs typeface="Bahnschrift"/>
              </a:rPr>
              <a:t>CARGAS QR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2F68E378-E7C1-4955-B60E-9DABE792218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906500" y="6286500"/>
            <a:ext cx="2381250" cy="55245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B454"/>
          </a:solidFill>
          <a:ln xmlns:a="http://schemas.openxmlformats.org/drawingml/2006/main" w="9525">
            <a:solidFill>
              <a:srgbClr val="FFB454"/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defRPr sz="1650" b="1">
                <a:solidFill>
                  <a:srgbClr val="F2FBFF"/>
                </a:solidFill>
                <a:latin typeface="Bahnschrift"/>
                <a:ea typeface="Bahnschrift"/>
                <a:cs typeface="Bahnschrift"/>
              </a:defRPr>
            </a:pPr>
            <a:r>
              <a:rPr sz="1650" b="1">
                <a:solidFill>
                  <a:srgbClr val="F2FBFF"/>
                </a:solidFill>
                <a:latin typeface="Bahnschrift"/>
                <a:ea typeface="Bahnschrift"/>
                <a:cs typeface="Bahnschrift"/>
              </a:rPr>
              <a:t>DIRETORIA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2DFB9713-D4B6-4617-80CF-774336BCD00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58500" y="1666875"/>
            <a:ext cx="5810250" cy="58102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FFFF"/>
          </a:solidFill>
          <a:ln xmlns:a="http://schemas.openxmlformats.org/drawingml/2006/main" w="28575">
            <a:solidFill>
              <a:srgbClr val="D7F4FF"/>
            </a:solidFill>
          </a:ln>
        </p:spPr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9E362397-72E6-4FFF-9B68-D7275515429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649200" y="4000500"/>
            <a:ext cx="2190750" cy="1143000"/>
          </a:xfrm>
          <a:prstGeom xmlns:a="http://schemas.openxmlformats.org/drawingml/2006/main" prst="rect">
            <a:avLst/>
          </a:prstGeom>
          <a:ln xmlns:a="http://schemas.openxmlformats.org/drawingml/2006/main" w="0">
            <a:solidFill>
              <a:srgbClr val="07131F"/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defRPr sz="5250" b="1">
                <a:solidFill>
                  <a:srgbClr val="07131F"/>
                </a:solidFill>
                <a:latin typeface="Bahnschrift"/>
                <a:ea typeface="Bahnschrift"/>
                <a:cs typeface="Bahnschrift"/>
              </a:defRPr>
            </a:pPr>
            <a:r>
              <a:rPr sz="5250" b="1">
                <a:solidFill>
                  <a:srgbClr val="07131F"/>
                </a:solidFill>
                <a:latin typeface="Bahnschrift"/>
                <a:ea typeface="Bahnschrift"/>
                <a:cs typeface="Bahnschrift"/>
              </a:rPr>
              <a:t>ERP</a:t>
            </a:r>
          </a:p>
        </p:txBody>
      </p:sp>
    </p:spTree>
    <p:extLst>
      <p:ext uri="{BB962C8B-B14F-4D97-AF65-F5344CB8AC3E}">
        <p14:creationId xmlns:p14="http://schemas.microsoft.com/office/powerpoint/2010/main" val="1999387399"/>
      </p:ext>
    </p:extLst>
  </p:cSld>
</p:sld>
</file>

<file path=ppt/slides/slide2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FEA2BFB5-01C7-443A-A5E1-C5E071645E4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8288000" cy="10287000"/>
          </a:xfrm>
          <a:prstGeom xmlns:a="http://schemas.openxmlformats.org/drawingml/2006/main" prst="rect">
            <a:avLst/>
          </a:prstGeom>
          <a:gradFill xmlns:a="http://schemas.openxmlformats.org/drawingml/2006/main">
            <a:gsLst>
              <a:gs pos="0">
                <a:srgbClr val="07131F"/>
              </a:gs>
              <a:gs pos="62000">
                <a:srgbClr val="0D2539"/>
              </a:gs>
              <a:gs pos="100000">
                <a:srgbClr val="07131F"/>
              </a:gs>
            </a:gsLst>
            <a:lin ang="2040000"/>
          </a:gradFill>
          <a:ln xmlns:a="http://schemas.openxmlformats.org/drawingml/2006/main" w="0">
            <a:gradFill>
              <a:gsLst>
                <a:gs pos="0">
                  <a:srgbClr val="07131F"/>
                </a:gs>
                <a:gs pos="62000">
                  <a:srgbClr val="0D2539"/>
                </a:gs>
                <a:gs pos="100000">
                  <a:srgbClr val="07131F"/>
                </a:gs>
              </a:gsLst>
              <a:lin ang="2040000"/>
            </a:gradFill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5F6AF14F-2828-4ACD-BA90-7F8BAE729A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906250" y="-2476500"/>
            <a:ext cx="7810500" cy="78105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6B6B"/>
          </a:solidFill>
          <a:ln xmlns:a="http://schemas.openxmlformats.org/drawingml/2006/main" w="0">
            <a:solidFill>
              <a:srgbClr val="FF6B6B"/>
            </a:solidFill>
          </a:ln>
        </p:spPr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3F1CBD83-278E-4E94-9900-446ECB5761D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-2476500" y="5810250"/>
            <a:ext cx="6191250" cy="61912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2EB4A3"/>
          </a:solidFill>
          <a:ln xmlns:a="http://schemas.openxmlformats.org/drawingml/2006/main" w="0">
            <a:solidFill>
              <a:srgbClr val="2EB4A3"/>
            </a:solidFill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65A5A55C-5CBE-49D8-9013-ADF57768D8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" y="781050"/>
            <a:ext cx="5715000" cy="400050"/>
          </a:xfrm>
          <a:prstGeom xmlns:a="http://schemas.openxmlformats.org/drawingml/2006/main" prst="rect">
            <a:avLst/>
          </a:prstGeom>
          <a:ln xmlns:a="http://schemas.openxmlformats.org/drawingml/2006/main" w="0">
            <a:solidFill>
              <a:srgbClr val="07131F"/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B7F36A"/>
                </a:solidFill>
                <a:latin typeface="Bahnschrift"/>
                <a:ea typeface="Bahnschrift"/>
                <a:cs typeface="Bahnschrift"/>
              </a:defRPr>
            </a:pPr>
            <a:r>
              <a:rPr sz="1500" b="1">
                <a:solidFill>
                  <a:srgbClr val="B7F36A"/>
                </a:solidFill>
                <a:latin typeface="Bahnschrift"/>
                <a:ea typeface="Bahnschrift"/>
                <a:cs typeface="Bahnschrift"/>
              </a:rPr>
              <a:t>O PROBLEMA COMERCIAL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7353E0DA-3E64-4814-8CBB-F977F83D9F8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" y="1285875"/>
            <a:ext cx="9525000" cy="2190750"/>
          </a:xfrm>
          <a:prstGeom xmlns:a="http://schemas.openxmlformats.org/drawingml/2006/main" prst="rect">
            <a:avLst/>
          </a:prstGeom>
          <a:ln xmlns:a="http://schemas.openxmlformats.org/drawingml/2006/main" w="0">
            <a:solidFill>
              <a:srgbClr val="07131F"/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5400" b="1">
                <a:solidFill>
                  <a:srgbClr val="F2FBFF"/>
                </a:solidFill>
                <a:latin typeface="Bahnschrift"/>
                <a:ea typeface="Bahnschrift"/>
                <a:cs typeface="Bahnschrift"/>
              </a:defRPr>
            </a:pPr>
            <a:r>
              <a:rPr sz="5400" b="1">
                <a:solidFill>
                  <a:srgbClr val="F2FBFF"/>
                </a:solidFill>
                <a:latin typeface="Bahnschrift"/>
                <a:ea typeface="Bahnschrift"/>
                <a:cs typeface="Bahnschrift"/>
              </a:rPr>
              <a:t>Quando a OP sai da fabrica, o controle vira conversa.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87834663-7988-4094-A9D2-D2062A35720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" y="4333875"/>
            <a:ext cx="5619750" cy="180975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102E44"/>
          </a:solidFill>
          <a:ln xmlns:a="http://schemas.openxmlformats.org/drawingml/2006/main" w="9525">
            <a:solidFill>
              <a:srgbClr val="FFFFFF"/>
            </a:solidFill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FA626203-9068-4FF0-9BFB-B9EE29698DC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09700" y="4581525"/>
            <a:ext cx="762000" cy="400050"/>
          </a:xfrm>
          <a:prstGeom xmlns:a="http://schemas.openxmlformats.org/drawingml/2006/main" prst="rect">
            <a:avLst/>
          </a:prstGeom>
          <a:ln xmlns:a="http://schemas.openxmlformats.org/drawingml/2006/main" w="0">
            <a:solidFill>
              <a:srgbClr val="07131F"/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FF6B6B"/>
                </a:solidFill>
                <a:latin typeface="Bahnschrift"/>
                <a:ea typeface="Bahnschrift"/>
                <a:cs typeface="Bahnschrift"/>
              </a:defRPr>
            </a:pPr>
            <a:r>
              <a:rPr sz="1800" b="1">
                <a:solidFill>
                  <a:srgbClr val="FF6B6B"/>
                </a:solidFill>
                <a:latin typeface="Bahnschrift"/>
                <a:ea typeface="Bahnschrift"/>
                <a:cs typeface="Bahnschrift"/>
              </a:rPr>
              <a:t>01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CFB23347-CF8D-414B-B960-BA73A217EA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09700" y="5019675"/>
            <a:ext cx="5086350" cy="552450"/>
          </a:xfrm>
          <a:prstGeom xmlns:a="http://schemas.openxmlformats.org/drawingml/2006/main" prst="rect">
            <a:avLst/>
          </a:prstGeom>
          <a:ln xmlns:a="http://schemas.openxmlformats.org/drawingml/2006/main" w="0">
            <a:solidFill>
              <a:srgbClr val="07131F"/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1">
                <a:solidFill>
                  <a:srgbClr val="F2FBFF"/>
                </a:solidFill>
                <a:latin typeface="Bahnschrift"/>
                <a:ea typeface="Bahnschrift"/>
                <a:cs typeface="Bahnschrift"/>
              </a:defRPr>
            </a:pPr>
            <a:r>
              <a:rPr sz="2325" b="1">
                <a:solidFill>
                  <a:srgbClr val="F2FBFF"/>
                </a:solidFill>
                <a:latin typeface="Bahnschrift"/>
                <a:ea typeface="Bahnschrift"/>
                <a:cs typeface="Bahnschrift"/>
              </a:rPr>
              <a:t>Status espalhado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68A21B4E-72A0-4432-B340-1B4FD3634B7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09700" y="5572125"/>
            <a:ext cx="5086350" cy="476250"/>
          </a:xfrm>
          <a:prstGeom xmlns:a="http://schemas.openxmlformats.org/drawingml/2006/main" prst="rect">
            <a:avLst/>
          </a:prstGeom>
          <a:ln xmlns:a="http://schemas.openxmlformats.org/drawingml/2006/main" w="0">
            <a:solidFill>
              <a:srgbClr val="07131F"/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9EBBD0"/>
                </a:solidFill>
                <a:latin typeface="Bahnschrift"/>
                <a:ea typeface="Bahnschrift"/>
                <a:cs typeface="Bahnschrift"/>
              </a:defRPr>
            </a:pPr>
            <a:r>
              <a:rPr sz="1575" b="0">
                <a:solidFill>
                  <a:srgbClr val="9EBBD0"/>
                </a:solidFill>
                <a:latin typeface="Bahnschrift"/>
                <a:ea typeface="Bahnschrift"/>
                <a:cs typeface="Bahnschrift"/>
              </a:rPr>
              <a:t>WhatsApp, planilhas, cadernos e retorno verbal.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0BE44674-0059-4F33-86BD-1592E12A1B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34250" y="4333875"/>
            <a:ext cx="5619750" cy="180975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102E44"/>
          </a:solidFill>
          <a:ln xmlns:a="http://schemas.openxmlformats.org/drawingml/2006/main" w="9525">
            <a:solidFill>
              <a:srgbClr val="FFFFFF"/>
            </a:solidFill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960E45E4-8089-4466-87B6-778A531684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00950" y="4581525"/>
            <a:ext cx="762000" cy="400050"/>
          </a:xfrm>
          <a:prstGeom xmlns:a="http://schemas.openxmlformats.org/drawingml/2006/main" prst="rect">
            <a:avLst/>
          </a:prstGeom>
          <a:ln xmlns:a="http://schemas.openxmlformats.org/drawingml/2006/main" w="0">
            <a:solidFill>
              <a:srgbClr val="07131F"/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FFB454"/>
                </a:solidFill>
                <a:latin typeface="Bahnschrift"/>
                <a:ea typeface="Bahnschrift"/>
                <a:cs typeface="Bahnschrift"/>
              </a:defRPr>
            </a:pPr>
            <a:r>
              <a:rPr sz="1800" b="1">
                <a:solidFill>
                  <a:srgbClr val="FFB454"/>
                </a:solidFill>
                <a:latin typeface="Bahnschrift"/>
                <a:ea typeface="Bahnschrift"/>
                <a:cs typeface="Bahnschrift"/>
              </a:rPr>
              <a:t>02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FB7AE904-DC49-43CF-A4DD-0697735B11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00950" y="5019675"/>
            <a:ext cx="5086350" cy="552450"/>
          </a:xfrm>
          <a:prstGeom xmlns:a="http://schemas.openxmlformats.org/drawingml/2006/main" prst="rect">
            <a:avLst/>
          </a:prstGeom>
          <a:ln xmlns:a="http://schemas.openxmlformats.org/drawingml/2006/main" w="0">
            <a:solidFill>
              <a:srgbClr val="07131F"/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1">
                <a:solidFill>
                  <a:srgbClr val="F2FBFF"/>
                </a:solidFill>
                <a:latin typeface="Bahnschrift"/>
                <a:ea typeface="Bahnschrift"/>
                <a:cs typeface="Bahnschrift"/>
              </a:defRPr>
            </a:pPr>
            <a:r>
              <a:rPr sz="2325" b="1">
                <a:solidFill>
                  <a:srgbClr val="F2FBFF"/>
                </a:solidFill>
                <a:latin typeface="Bahnschrift"/>
                <a:ea typeface="Bahnschrift"/>
                <a:cs typeface="Bahnschrift"/>
              </a:rPr>
              <a:t>Baixa tardia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20EFCA29-6B30-4DED-B098-F5A0FCDE51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00950" y="5572125"/>
            <a:ext cx="5086350" cy="476250"/>
          </a:xfrm>
          <a:prstGeom xmlns:a="http://schemas.openxmlformats.org/drawingml/2006/main" prst="rect">
            <a:avLst/>
          </a:prstGeom>
          <a:ln xmlns:a="http://schemas.openxmlformats.org/drawingml/2006/main" w="0">
            <a:solidFill>
              <a:srgbClr val="07131F"/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9EBBD0"/>
                </a:solidFill>
                <a:latin typeface="Bahnschrift"/>
                <a:ea typeface="Bahnschrift"/>
                <a:cs typeface="Bahnschrift"/>
              </a:defRPr>
            </a:pPr>
            <a:r>
              <a:rPr sz="1575" b="0">
                <a:solidFill>
                  <a:srgbClr val="9EBBD0"/>
                </a:solidFill>
                <a:latin typeface="Bahnschrift"/>
                <a:ea typeface="Bahnschrift"/>
                <a:cs typeface="Bahnschrift"/>
              </a:rPr>
              <a:t>A diretoria descobre atraso depois que o prazo estourou.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BE05A41F-C28F-44F9-B77F-036A8872C3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" y="6524625"/>
            <a:ext cx="5619750" cy="180975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102E44"/>
          </a:solidFill>
          <a:ln xmlns:a="http://schemas.openxmlformats.org/drawingml/2006/main" w="9525">
            <a:solidFill>
              <a:srgbClr val="FFFFFF"/>
            </a:solidFill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20C2CC51-F60F-4636-B7E5-9B9155576C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09700" y="6772275"/>
            <a:ext cx="762000" cy="400050"/>
          </a:xfrm>
          <a:prstGeom xmlns:a="http://schemas.openxmlformats.org/drawingml/2006/main" prst="rect">
            <a:avLst/>
          </a:prstGeom>
          <a:ln xmlns:a="http://schemas.openxmlformats.org/drawingml/2006/main" w="0">
            <a:solidFill>
              <a:srgbClr val="07131F"/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FF6B6B"/>
                </a:solidFill>
                <a:latin typeface="Bahnschrift"/>
                <a:ea typeface="Bahnschrift"/>
                <a:cs typeface="Bahnschrift"/>
              </a:defRPr>
            </a:pPr>
            <a:r>
              <a:rPr sz="1800" b="1">
                <a:solidFill>
                  <a:srgbClr val="FF6B6B"/>
                </a:solidFill>
                <a:latin typeface="Bahnschrift"/>
                <a:ea typeface="Bahnschrift"/>
                <a:cs typeface="Bahnschrift"/>
              </a:rPr>
              <a:t>03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20118297-0CFA-4F12-89B6-7CEBAEA1ED9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09700" y="7210425"/>
            <a:ext cx="5086350" cy="552450"/>
          </a:xfrm>
          <a:prstGeom xmlns:a="http://schemas.openxmlformats.org/drawingml/2006/main" prst="rect">
            <a:avLst/>
          </a:prstGeom>
          <a:ln xmlns:a="http://schemas.openxmlformats.org/drawingml/2006/main" w="0">
            <a:solidFill>
              <a:srgbClr val="07131F"/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1">
                <a:solidFill>
                  <a:srgbClr val="F2FBFF"/>
                </a:solidFill>
                <a:latin typeface="Bahnschrift"/>
                <a:ea typeface="Bahnschrift"/>
                <a:cs typeface="Bahnschrift"/>
              </a:defRPr>
            </a:pPr>
            <a:r>
              <a:rPr sz="2325" b="1">
                <a:solidFill>
                  <a:srgbClr val="F2FBFF"/>
                </a:solidFill>
                <a:latin typeface="Bahnschrift"/>
                <a:ea typeface="Bahnschrift"/>
                <a:cs typeface="Bahnschrift"/>
              </a:rPr>
              <a:t>ERP cego no detalhe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6D498568-632A-4F95-9B5C-190B46994FD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09700" y="7762875"/>
            <a:ext cx="5086350" cy="476250"/>
          </a:xfrm>
          <a:prstGeom xmlns:a="http://schemas.openxmlformats.org/drawingml/2006/main" prst="rect">
            <a:avLst/>
          </a:prstGeom>
          <a:ln xmlns:a="http://schemas.openxmlformats.org/drawingml/2006/main" w="0">
            <a:solidFill>
              <a:srgbClr val="07131F"/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9EBBD0"/>
                </a:solidFill>
                <a:latin typeface="Bahnschrift"/>
                <a:ea typeface="Bahnschrift"/>
                <a:cs typeface="Bahnschrift"/>
              </a:defRPr>
            </a:pPr>
            <a:r>
              <a:rPr sz="1575" b="0">
                <a:solidFill>
                  <a:srgbClr val="9EBBD0"/>
                </a:solidFill>
                <a:latin typeface="Bahnschrift"/>
                <a:ea typeface="Bahnschrift"/>
                <a:cs typeface="Bahnschrift"/>
              </a:rPr>
              <a:t>O ERP registra o oficial; a rotina real acontece fora dele.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E771F32B-D380-44E1-B88A-95E158D88B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334250" y="6524625"/>
            <a:ext cx="5619750" cy="180975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102E44"/>
          </a:solidFill>
          <a:ln xmlns:a="http://schemas.openxmlformats.org/drawingml/2006/main" w="9525">
            <a:solidFill>
              <a:srgbClr val="FFFFFF"/>
            </a:solidFill>
          </a:ln>
        </p:spPr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67922324-53D2-49D4-8001-399D70D8A5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00950" y="6772275"/>
            <a:ext cx="762000" cy="400050"/>
          </a:xfrm>
          <a:prstGeom xmlns:a="http://schemas.openxmlformats.org/drawingml/2006/main" prst="rect">
            <a:avLst/>
          </a:prstGeom>
          <a:ln xmlns:a="http://schemas.openxmlformats.org/drawingml/2006/main" w="0">
            <a:solidFill>
              <a:srgbClr val="07131F"/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FF6B6B"/>
                </a:solidFill>
                <a:latin typeface="Bahnschrift"/>
                <a:ea typeface="Bahnschrift"/>
                <a:cs typeface="Bahnschrift"/>
              </a:defRPr>
            </a:pPr>
            <a:r>
              <a:rPr sz="1800" b="1">
                <a:solidFill>
                  <a:srgbClr val="FF6B6B"/>
                </a:solidFill>
                <a:latin typeface="Bahnschrift"/>
                <a:ea typeface="Bahnschrift"/>
                <a:cs typeface="Bahnschrift"/>
              </a:rPr>
              <a:t>04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67E9B967-2874-4044-B9C0-CD089BD3747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00950" y="7210425"/>
            <a:ext cx="5086350" cy="552450"/>
          </a:xfrm>
          <a:prstGeom xmlns:a="http://schemas.openxmlformats.org/drawingml/2006/main" prst="rect">
            <a:avLst/>
          </a:prstGeom>
          <a:ln xmlns:a="http://schemas.openxmlformats.org/drawingml/2006/main" w="0">
            <a:solidFill>
              <a:srgbClr val="07131F"/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1">
                <a:solidFill>
                  <a:srgbClr val="F2FBFF"/>
                </a:solidFill>
                <a:latin typeface="Bahnschrift"/>
                <a:ea typeface="Bahnschrift"/>
                <a:cs typeface="Bahnschrift"/>
              </a:defRPr>
            </a:pPr>
            <a:r>
              <a:rPr sz="2325" b="1">
                <a:solidFill>
                  <a:srgbClr val="F2FBFF"/>
                </a:solidFill>
                <a:latin typeface="Bahnschrift"/>
                <a:ea typeface="Bahnschrift"/>
                <a:cs typeface="Bahnschrift"/>
              </a:rPr>
              <a:t>Carga sem prova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07D305C0-C952-410C-9B78-126945B86C0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00950" y="7762875"/>
            <a:ext cx="5086350" cy="476250"/>
          </a:xfrm>
          <a:prstGeom xmlns:a="http://schemas.openxmlformats.org/drawingml/2006/main" prst="rect">
            <a:avLst/>
          </a:prstGeom>
          <a:ln xmlns:a="http://schemas.openxmlformats.org/drawingml/2006/main" w="0">
            <a:solidFill>
              <a:srgbClr val="07131F"/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75" b="0">
                <a:solidFill>
                  <a:srgbClr val="9EBBD0"/>
                </a:solidFill>
                <a:latin typeface="Bahnschrift"/>
                <a:ea typeface="Bahnschrift"/>
                <a:cs typeface="Bahnschrift"/>
              </a:defRPr>
            </a:pPr>
            <a:r>
              <a:rPr sz="1575" b="0">
                <a:solidFill>
                  <a:srgbClr val="9EBBD0"/>
                </a:solidFill>
                <a:latin typeface="Bahnschrift"/>
                <a:ea typeface="Bahnschrift"/>
                <a:cs typeface="Bahnschrift"/>
              </a:rPr>
              <a:t>Pouca evidencia de quem levou, deixou ou coletou cada OP.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4701F6C1-2118-48CC-BA40-A750720D3E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39500" y="1381125"/>
            <a:ext cx="5334000" cy="1809750"/>
          </a:xfrm>
          <a:prstGeom xmlns:a="http://schemas.openxmlformats.org/drawingml/2006/main" prst="rect">
            <a:avLst/>
          </a:prstGeom>
          <a:ln xmlns:a="http://schemas.openxmlformats.org/drawingml/2006/main" w="0">
            <a:solidFill>
              <a:srgbClr val="07131F"/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550" b="1">
                <a:solidFill>
                  <a:srgbClr val="D7F4FF"/>
                </a:solidFill>
                <a:latin typeface="Bahnschrift"/>
                <a:ea typeface="Bahnschrift"/>
                <a:cs typeface="Bahnschrift"/>
              </a:defRPr>
            </a:pPr>
            <a:r>
              <a:rPr sz="2550" b="1">
                <a:solidFill>
                  <a:srgbClr val="D7F4FF"/>
                </a:solidFill>
                <a:latin typeface="Bahnschrift"/>
                <a:ea typeface="Bahnschrift"/>
                <a:cs typeface="Bahnschrift"/>
              </a:rPr>
              <a:t>O valor do produto nasce aqui: transformar atualizacao operacional em dado confiavel.</a:t>
            </a:r>
          </a:p>
        </p:txBody>
      </p:sp>
    </p:spTree>
    <p:extLst>
      <p:ext uri="{BB962C8B-B14F-4D97-AF65-F5344CB8AC3E}">
        <p14:creationId xmlns:p14="http://schemas.microsoft.com/office/powerpoint/2010/main" val="500813152"/>
      </p:ext>
    </p:extLst>
  </p:cSld>
</p:sld>
</file>

<file path=ppt/slides/slide3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C5ADDAFC-8218-43D7-8775-6DCB227F43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8288000" cy="10287000"/>
          </a:xfrm>
          <a:prstGeom xmlns:a="http://schemas.openxmlformats.org/drawingml/2006/main" prst="rect">
            <a:avLst/>
          </a:prstGeom>
          <a:gradFill xmlns:a="http://schemas.openxmlformats.org/drawingml/2006/main">
            <a:gsLst>
              <a:gs pos="0">
                <a:srgbClr val="07131F"/>
              </a:gs>
              <a:gs pos="62000">
                <a:srgbClr val="0D2539"/>
              </a:gs>
              <a:gs pos="100000">
                <a:srgbClr val="07131F"/>
              </a:gs>
            </a:gsLst>
            <a:lin ang="2040000"/>
          </a:gradFill>
          <a:ln xmlns:a="http://schemas.openxmlformats.org/drawingml/2006/main" w="0">
            <a:gradFill>
              <a:gsLst>
                <a:gs pos="0">
                  <a:srgbClr val="07131F"/>
                </a:gs>
                <a:gs pos="62000">
                  <a:srgbClr val="0D2539"/>
                </a:gs>
                <a:gs pos="100000">
                  <a:srgbClr val="07131F"/>
                </a:gs>
              </a:gsLst>
              <a:lin ang="2040000"/>
            </a:gradFill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1C183522-FCEF-415A-A64E-6DC291F2B43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906250" y="-2476500"/>
            <a:ext cx="7810500" cy="78105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2EB4A3"/>
          </a:solidFill>
          <a:ln xmlns:a="http://schemas.openxmlformats.org/drawingml/2006/main" w="0">
            <a:solidFill>
              <a:srgbClr val="2EB4A3"/>
            </a:solidFill>
          </a:ln>
        </p:spPr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3D9207E5-D2A2-4FC5-82E2-57DB9BA783A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-2476500" y="5810250"/>
            <a:ext cx="6191250" cy="61912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2EB4A3"/>
          </a:solidFill>
          <a:ln xmlns:a="http://schemas.openxmlformats.org/drawingml/2006/main" w="0">
            <a:solidFill>
              <a:srgbClr val="2EB4A3"/>
            </a:solidFill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5668D7BA-F6F3-42EE-881D-8C5A83ED51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" y="781050"/>
            <a:ext cx="5715000" cy="400050"/>
          </a:xfrm>
          <a:prstGeom xmlns:a="http://schemas.openxmlformats.org/drawingml/2006/main" prst="rect">
            <a:avLst/>
          </a:prstGeom>
          <a:ln xmlns:a="http://schemas.openxmlformats.org/drawingml/2006/main" w="0">
            <a:solidFill>
              <a:srgbClr val="07131F"/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B7F36A"/>
                </a:solidFill>
                <a:latin typeface="Bahnschrift"/>
                <a:ea typeface="Bahnschrift"/>
                <a:cs typeface="Bahnschrift"/>
              </a:defRPr>
            </a:pPr>
            <a:r>
              <a:rPr sz="1500" b="1">
                <a:solidFill>
                  <a:srgbClr val="B7F36A"/>
                </a:solidFill>
                <a:latin typeface="Bahnschrift"/>
                <a:ea typeface="Bahnschrift"/>
                <a:cs typeface="Bahnschrift"/>
              </a:rPr>
              <a:t>A PROPOSTA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0BF0B73C-C1D6-491D-93F4-655E5078AB4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" y="1285875"/>
            <a:ext cx="10096500" cy="2000250"/>
          </a:xfrm>
          <a:prstGeom xmlns:a="http://schemas.openxmlformats.org/drawingml/2006/main" prst="rect">
            <a:avLst/>
          </a:prstGeom>
          <a:ln xmlns:a="http://schemas.openxmlformats.org/drawingml/2006/main" w="0">
            <a:solidFill>
              <a:srgbClr val="07131F"/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5250" b="1">
                <a:solidFill>
                  <a:srgbClr val="F2FBFF"/>
                </a:solidFill>
                <a:latin typeface="Bahnschrift"/>
                <a:ea typeface="Bahnschrift"/>
                <a:cs typeface="Bahnschrift"/>
              </a:defRPr>
            </a:pPr>
            <a:r>
              <a:rPr sz="5250" b="1">
                <a:solidFill>
                  <a:srgbClr val="F2FBFF"/>
                </a:solidFill>
                <a:latin typeface="Bahnschrift"/>
                <a:ea typeface="Bahnschrift"/>
                <a:cs typeface="Bahnschrift"/>
              </a:rPr>
              <a:t>Uma camada operacional entre ERP, fornecedores e rua.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4CF7B293-0879-4053-A060-BD9E40EFCD4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" y="4429125"/>
            <a:ext cx="4762500" cy="295275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102E44"/>
          </a:solidFill>
          <a:ln xmlns:a="http://schemas.openxmlformats.org/drawingml/2006/main" w="9525">
            <a:solidFill>
              <a:srgbClr val="FFFFFF"/>
            </a:solidFill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53623FA4-D90D-49FE-A1D0-0EDD57A3898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76375" y="4762500"/>
            <a:ext cx="4095750" cy="552450"/>
          </a:xfrm>
          <a:prstGeom xmlns:a="http://schemas.openxmlformats.org/drawingml/2006/main" prst="rect">
            <a:avLst/>
          </a:prstGeom>
          <a:ln xmlns:a="http://schemas.openxmlformats.org/drawingml/2006/main" w="0">
            <a:solidFill>
              <a:srgbClr val="07131F"/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850" b="1">
                <a:solidFill>
                  <a:srgbClr val="00ADEF"/>
                </a:solidFill>
                <a:latin typeface="Bahnschrift"/>
                <a:ea typeface="Bahnschrift"/>
                <a:cs typeface="Bahnschrift"/>
              </a:defRPr>
            </a:pPr>
            <a:r>
              <a:rPr sz="2850" b="1">
                <a:solidFill>
                  <a:srgbClr val="00ADEF"/>
                </a:solidFill>
                <a:latin typeface="Bahnschrift"/>
                <a:ea typeface="Bahnschrift"/>
                <a:cs typeface="Bahnschrift"/>
              </a:rPr>
              <a:t>Inspetora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24B1F36C-00D0-4BFA-858A-098239C2631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76375" y="5572125"/>
            <a:ext cx="4048125" cy="1285875"/>
          </a:xfrm>
          <a:prstGeom xmlns:a="http://schemas.openxmlformats.org/drawingml/2006/main" prst="rect">
            <a:avLst/>
          </a:prstGeom>
          <a:ln xmlns:a="http://schemas.openxmlformats.org/drawingml/2006/main" w="0">
            <a:solidFill>
              <a:srgbClr val="07131F"/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9EBBD0"/>
                </a:solidFill>
                <a:latin typeface="Bahnschrift"/>
                <a:ea typeface="Bahnschrift"/>
                <a:cs typeface="Bahnschrift"/>
              </a:defRPr>
            </a:pPr>
            <a:r>
              <a:rPr sz="1875" b="0">
                <a:solidFill>
                  <a:srgbClr val="9EBBD0"/>
                </a:solidFill>
                <a:latin typeface="Bahnschrift"/>
                <a:ea typeface="Bahnschrift"/>
                <a:cs typeface="Bahnschrift"/>
              </a:rPr>
              <a:t>Seleciona faccao, OP e tipo de inspecao. Registra status, observacao, foto e resultado.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F096090F-FC84-446A-8EBF-7B17311D94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4429125"/>
            <a:ext cx="4762500" cy="295275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102E44"/>
          </a:solidFill>
          <a:ln xmlns:a="http://schemas.openxmlformats.org/drawingml/2006/main" w="9525">
            <a:solidFill>
              <a:srgbClr val="FFFFFF"/>
            </a:solidFill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E13A15D4-9F42-48AC-A7F1-BF7D053EC75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05625" y="4762500"/>
            <a:ext cx="4095750" cy="552450"/>
          </a:xfrm>
          <a:prstGeom xmlns:a="http://schemas.openxmlformats.org/drawingml/2006/main" prst="rect">
            <a:avLst/>
          </a:prstGeom>
          <a:ln xmlns:a="http://schemas.openxmlformats.org/drawingml/2006/main" w="0">
            <a:solidFill>
              <a:srgbClr val="07131F"/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850" b="1">
                <a:solidFill>
                  <a:srgbClr val="2EB4A3"/>
                </a:solidFill>
                <a:latin typeface="Bahnschrift"/>
                <a:ea typeface="Bahnschrift"/>
                <a:cs typeface="Bahnschrift"/>
              </a:defRPr>
            </a:pPr>
            <a:r>
              <a:rPr sz="2850" b="1">
                <a:solidFill>
                  <a:srgbClr val="2EB4A3"/>
                </a:solidFill>
                <a:latin typeface="Bahnschrift"/>
                <a:ea typeface="Bahnschrift"/>
                <a:cs typeface="Bahnschrift"/>
              </a:rPr>
              <a:t>Fornecedor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097F5E2C-786D-4E2F-AF6E-5E8724F05D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05625" y="5572125"/>
            <a:ext cx="4048125" cy="1285875"/>
          </a:xfrm>
          <a:prstGeom xmlns:a="http://schemas.openxmlformats.org/drawingml/2006/main" prst="rect">
            <a:avLst/>
          </a:prstGeom>
          <a:ln xmlns:a="http://schemas.openxmlformats.org/drawingml/2006/main" w="0">
            <a:solidFill>
              <a:srgbClr val="07131F"/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9EBBD0"/>
                </a:solidFill>
                <a:latin typeface="Bahnschrift"/>
                <a:ea typeface="Bahnschrift"/>
                <a:cs typeface="Bahnschrift"/>
              </a:defRPr>
            </a:pPr>
            <a:r>
              <a:rPr sz="1875" b="0">
                <a:solidFill>
                  <a:srgbClr val="9EBBD0"/>
                </a:solidFill>
                <a:latin typeface="Bahnschrift"/>
                <a:ea typeface="Bahnschrift"/>
                <a:cs typeface="Bahnschrift"/>
              </a:rPr>
              <a:t>Acessa com CNPJ/CPF e senha. Atualiza andamento e informa se a OP nao esta com ele.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0A0ED42C-41DF-431B-B944-1D6783825CF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001500" y="4429125"/>
            <a:ext cx="4762500" cy="295275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102E44"/>
          </a:solidFill>
          <a:ln xmlns:a="http://schemas.openxmlformats.org/drawingml/2006/main" w="9525">
            <a:solidFill>
              <a:srgbClr val="FFFFFF"/>
            </a:solidFill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1EDC9C4A-93BF-4BAE-AB0B-571EC8819A8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334875" y="4762500"/>
            <a:ext cx="4095750" cy="552450"/>
          </a:xfrm>
          <a:prstGeom xmlns:a="http://schemas.openxmlformats.org/drawingml/2006/main" prst="rect">
            <a:avLst/>
          </a:prstGeom>
          <a:ln xmlns:a="http://schemas.openxmlformats.org/drawingml/2006/main" w="0">
            <a:solidFill>
              <a:srgbClr val="07131F"/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850" b="1">
                <a:solidFill>
                  <a:srgbClr val="FFB454"/>
                </a:solidFill>
                <a:latin typeface="Bahnschrift"/>
                <a:ea typeface="Bahnschrift"/>
                <a:cs typeface="Bahnschrift"/>
              </a:defRPr>
            </a:pPr>
            <a:r>
              <a:rPr sz="2850" b="1">
                <a:solidFill>
                  <a:srgbClr val="FFB454"/>
                </a:solidFill>
                <a:latin typeface="Bahnschrift"/>
                <a:ea typeface="Bahnschrift"/>
                <a:cs typeface="Bahnschrift"/>
              </a:rPr>
              <a:t>Motorista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5CE2DBB4-0F86-46FD-B219-EB665814D8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334875" y="5572125"/>
            <a:ext cx="4048125" cy="1285875"/>
          </a:xfrm>
          <a:prstGeom xmlns:a="http://schemas.openxmlformats.org/drawingml/2006/main" prst="rect">
            <a:avLst/>
          </a:prstGeom>
          <a:ln xmlns:a="http://schemas.openxmlformats.org/drawingml/2006/main" w="0">
            <a:solidFill>
              <a:srgbClr val="07131F"/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75" b="0">
                <a:solidFill>
                  <a:srgbClr val="9EBBD0"/>
                </a:solidFill>
                <a:latin typeface="Bahnschrift"/>
                <a:ea typeface="Bahnschrift"/>
                <a:cs typeface="Bahnschrift"/>
              </a:defRPr>
            </a:pPr>
            <a:r>
              <a:rPr sz="1875" b="0">
                <a:solidFill>
                  <a:srgbClr val="9EBBD0"/>
                </a:solidFill>
                <a:latin typeface="Bahnschrift"/>
                <a:ea typeface="Bahnschrift"/>
                <a:cs typeface="Bahnschrift"/>
              </a:rPr>
              <a:t>Monta rota, escaneia QR Code CODFOR,NUMORP e baixa entrega ou coleta.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5CD28FF6-684E-4E84-8238-E8D5A5746C8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667375" y="8048625"/>
            <a:ext cx="6953250" cy="85725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D7F4FF"/>
          </a:solidFill>
          <a:ln xmlns:a="http://schemas.openxmlformats.org/drawingml/2006/main" w="0">
            <a:solidFill>
              <a:srgbClr val="D7F4FF"/>
            </a:solidFill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0948F888-31A0-458D-89AD-8F94D9C62C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953125" y="8143875"/>
            <a:ext cx="6381750" cy="704850"/>
          </a:xfrm>
          <a:prstGeom xmlns:a="http://schemas.openxmlformats.org/drawingml/2006/main" prst="rect">
            <a:avLst/>
          </a:prstGeom>
          <a:ln xmlns:a="http://schemas.openxmlformats.org/drawingml/2006/main" w="0">
            <a:solidFill>
              <a:srgbClr val="07131F"/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defRPr sz="2025" b="1">
                <a:solidFill>
                  <a:srgbClr val="07131F"/>
                </a:solidFill>
                <a:latin typeface="Bahnschrift"/>
                <a:ea typeface="Bahnschrift"/>
                <a:cs typeface="Bahnschrift"/>
              </a:defRPr>
            </a:pPr>
            <a:r>
              <a:rPr sz="2025" b="1">
                <a:solidFill>
                  <a:srgbClr val="07131F"/>
                </a:solidFill>
                <a:latin typeface="Bahnschrift"/>
                <a:ea typeface="Bahnschrift"/>
                <a:cs typeface="Bahnschrift"/>
              </a:rPr>
              <a:t>Resultado: rastreabilidade por OP, fornecedor, pessoa, data e status.</a:t>
            </a:r>
          </a:p>
        </p:txBody>
      </p:sp>
    </p:spTree>
    <p:extLst>
      <p:ext uri="{BB962C8B-B14F-4D97-AF65-F5344CB8AC3E}">
        <p14:creationId xmlns:p14="http://schemas.microsoft.com/office/powerpoint/2010/main" val="1104015445"/>
      </p:ext>
    </p:extLst>
  </p:cSld>
</p:sld>
</file>

<file path=ppt/slides/slide4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DE0931FC-E53A-458A-83AB-30E2FBD692B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8288000" cy="10287000"/>
          </a:xfrm>
          <a:prstGeom xmlns:a="http://schemas.openxmlformats.org/drawingml/2006/main" prst="rect">
            <a:avLst/>
          </a:prstGeom>
          <a:gradFill xmlns:a="http://schemas.openxmlformats.org/drawingml/2006/main">
            <a:gsLst>
              <a:gs pos="0">
                <a:srgbClr val="07131F"/>
              </a:gs>
              <a:gs pos="62000">
                <a:srgbClr val="0D2539"/>
              </a:gs>
              <a:gs pos="100000">
                <a:srgbClr val="07131F"/>
              </a:gs>
            </a:gsLst>
            <a:lin ang="2040000"/>
          </a:gradFill>
          <a:ln xmlns:a="http://schemas.openxmlformats.org/drawingml/2006/main" w="0">
            <a:gradFill>
              <a:gsLst>
                <a:gs pos="0">
                  <a:srgbClr val="07131F"/>
                </a:gs>
                <a:gs pos="62000">
                  <a:srgbClr val="0D2539"/>
                </a:gs>
                <a:gs pos="100000">
                  <a:srgbClr val="07131F"/>
                </a:gs>
              </a:gsLst>
              <a:lin ang="2040000"/>
            </a:gradFill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2AC5296A-CE21-4046-9233-8687C5CD570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906250" y="-2476500"/>
            <a:ext cx="7810500" cy="78105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00ADEF"/>
          </a:solidFill>
          <a:ln xmlns:a="http://schemas.openxmlformats.org/drawingml/2006/main" w="0">
            <a:solidFill>
              <a:srgbClr val="00ADEF"/>
            </a:solidFill>
          </a:ln>
        </p:spPr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46DA61FB-31B3-4F6D-8633-5294DFC344F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-2476500" y="5810250"/>
            <a:ext cx="6191250" cy="61912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2EB4A3"/>
          </a:solidFill>
          <a:ln xmlns:a="http://schemas.openxmlformats.org/drawingml/2006/main" w="0">
            <a:solidFill>
              <a:srgbClr val="2EB4A3"/>
            </a:solidFill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A403EE73-8DBA-4036-ADB9-FEA9F32758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" y="781050"/>
            <a:ext cx="5715000" cy="400050"/>
          </a:xfrm>
          <a:prstGeom xmlns:a="http://schemas.openxmlformats.org/drawingml/2006/main" prst="rect">
            <a:avLst/>
          </a:prstGeom>
          <a:ln xmlns:a="http://schemas.openxmlformats.org/drawingml/2006/main" w="0">
            <a:solidFill>
              <a:srgbClr val="07131F"/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B7F36A"/>
                </a:solidFill>
                <a:latin typeface="Bahnschrift"/>
                <a:ea typeface="Bahnschrift"/>
                <a:cs typeface="Bahnschrift"/>
              </a:defRPr>
            </a:pPr>
            <a:r>
              <a:rPr sz="1500" b="1">
                <a:solidFill>
                  <a:srgbClr val="B7F36A"/>
                </a:solidFill>
                <a:latin typeface="Bahnschrift"/>
                <a:ea typeface="Bahnschrift"/>
                <a:cs typeface="Bahnschrift"/>
              </a:rPr>
              <a:t>MODULO DE INSPECAO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1DF404BD-08A2-4775-ACF2-E78478EAFA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" y="1285875"/>
            <a:ext cx="8858250" cy="1619250"/>
          </a:xfrm>
          <a:prstGeom xmlns:a="http://schemas.openxmlformats.org/drawingml/2006/main" prst="rect">
            <a:avLst/>
          </a:prstGeom>
          <a:ln xmlns:a="http://schemas.openxmlformats.org/drawingml/2006/main" w="0">
            <a:solidFill>
              <a:srgbClr val="07131F"/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5250" b="1">
                <a:solidFill>
                  <a:srgbClr val="F2FBFF"/>
                </a:solidFill>
                <a:latin typeface="Bahnschrift"/>
                <a:ea typeface="Bahnschrift"/>
                <a:cs typeface="Bahnschrift"/>
              </a:defRPr>
            </a:pPr>
            <a:r>
              <a:rPr sz="5250" b="1">
                <a:solidFill>
                  <a:srgbClr val="F2FBFF"/>
                </a:solidFill>
                <a:latin typeface="Bahnschrift"/>
                <a:ea typeface="Bahnschrift"/>
                <a:cs typeface="Bahnschrift"/>
              </a:rPr>
              <a:t>Status certo para cada tipo de inspecao.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7F151C39-CAE2-4CED-A8DE-F6483AC99FC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" y="3857625"/>
            <a:ext cx="2857500" cy="55245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B454"/>
          </a:solidFill>
          <a:ln xmlns:a="http://schemas.openxmlformats.org/drawingml/2006/main" w="9525">
            <a:solidFill>
              <a:srgbClr val="FFB454"/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defRPr sz="1650" b="1">
                <a:solidFill>
                  <a:srgbClr val="F2FBFF"/>
                </a:solidFill>
                <a:latin typeface="Bahnschrift"/>
                <a:ea typeface="Bahnschrift"/>
                <a:cs typeface="Bahnschrift"/>
              </a:defRPr>
            </a:pPr>
            <a:r>
              <a:rPr sz="1650" b="1">
                <a:solidFill>
                  <a:srgbClr val="F2FBFF"/>
                </a:solidFill>
                <a:latin typeface="Bahnschrift"/>
                <a:ea typeface="Bahnschrift"/>
                <a:cs typeface="Bahnschrift"/>
              </a:rPr>
              <a:t>Nao esta aqui</a:t>
            </a:r>
          </a:p>
        </p:txBody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D1ACB83D-F799-4F2C-9F0A-96746E604E7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33875" y="3857625"/>
            <a:ext cx="2857500" cy="55245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B454"/>
          </a:solidFill>
          <a:ln xmlns:a="http://schemas.openxmlformats.org/drawingml/2006/main" w="9525">
            <a:solidFill>
              <a:srgbClr val="FFB454"/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defRPr sz="1650" b="1">
                <a:solidFill>
                  <a:srgbClr val="F2FBFF"/>
                </a:solidFill>
                <a:latin typeface="Bahnschrift"/>
                <a:ea typeface="Bahnschrift"/>
                <a:cs typeface="Bahnschrift"/>
              </a:defRPr>
            </a:pPr>
            <a:r>
              <a:rPr sz="1650" b="1">
                <a:solidFill>
                  <a:srgbClr val="F2FBFF"/>
                </a:solidFill>
                <a:latin typeface="Bahnschrift"/>
                <a:ea typeface="Bahnschrift"/>
                <a:cs typeface="Bahnschrift"/>
              </a:rPr>
              <a:t>Nao iniciada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150DFBA6-9B83-4A29-9C05-E98A1BB516A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24750" y="3857625"/>
            <a:ext cx="2857500" cy="55245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00ADEF"/>
          </a:solidFill>
          <a:ln xmlns:a="http://schemas.openxmlformats.org/drawingml/2006/main" w="9525">
            <a:solidFill>
              <a:srgbClr val="00ADEF"/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defRPr sz="1650" b="1">
                <a:solidFill>
                  <a:srgbClr val="F2FBFF"/>
                </a:solidFill>
                <a:latin typeface="Bahnschrift"/>
                <a:ea typeface="Bahnschrift"/>
                <a:cs typeface="Bahnschrift"/>
              </a:defRPr>
            </a:pPr>
            <a:r>
              <a:rPr sz="1650" b="1">
                <a:solidFill>
                  <a:srgbClr val="F2FBFF"/>
                </a:solidFill>
                <a:latin typeface="Bahnschrift"/>
                <a:ea typeface="Bahnschrift"/>
                <a:cs typeface="Bahnschrift"/>
              </a:rPr>
              <a:t>Preparacao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978307C1-665F-46A6-B611-DE7256B4DB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" y="4667250"/>
            <a:ext cx="2857500" cy="55245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00ADEF"/>
          </a:solidFill>
          <a:ln xmlns:a="http://schemas.openxmlformats.org/drawingml/2006/main" w="9525">
            <a:solidFill>
              <a:srgbClr val="00ADEF"/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defRPr sz="1650" b="1">
                <a:solidFill>
                  <a:srgbClr val="F2FBFF"/>
                </a:solidFill>
                <a:latin typeface="Bahnschrift"/>
                <a:ea typeface="Bahnschrift"/>
                <a:cs typeface="Bahnschrift"/>
              </a:defRPr>
            </a:pPr>
            <a:r>
              <a:rPr sz="1650" b="1">
                <a:solidFill>
                  <a:srgbClr val="F2FBFF"/>
                </a:solidFill>
                <a:latin typeface="Bahnschrift"/>
                <a:ea typeface="Bahnschrift"/>
                <a:cs typeface="Bahnschrift"/>
              </a:rPr>
              <a:t>Em processo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83C704CC-76BC-4F9E-9B01-F0FCD5A698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333875" y="4667250"/>
            <a:ext cx="2857500" cy="55245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00ADEF"/>
          </a:solidFill>
          <a:ln xmlns:a="http://schemas.openxmlformats.org/drawingml/2006/main" w="9525">
            <a:solidFill>
              <a:srgbClr val="00ADEF"/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defRPr sz="1650" b="1">
                <a:solidFill>
                  <a:srgbClr val="F2FBFF"/>
                </a:solidFill>
                <a:latin typeface="Bahnschrift"/>
                <a:ea typeface="Bahnschrift"/>
                <a:cs typeface="Bahnschrift"/>
              </a:defRPr>
            </a:pPr>
            <a:r>
              <a:rPr sz="1650" b="1">
                <a:solidFill>
                  <a:srgbClr val="F2FBFF"/>
                </a:solidFill>
                <a:latin typeface="Bahnschrift"/>
                <a:ea typeface="Bahnschrift"/>
                <a:cs typeface="Bahnschrift"/>
              </a:rPr>
              <a:t>Revisao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9E6113F0-E79C-454D-AE97-79BD25FECAF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24750" y="4667250"/>
            <a:ext cx="2857500" cy="55245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00ADEF"/>
          </a:solidFill>
          <a:ln xmlns:a="http://schemas.openxmlformats.org/drawingml/2006/main" w="9525">
            <a:solidFill>
              <a:srgbClr val="00ADEF"/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defRPr sz="1650" b="1">
                <a:solidFill>
                  <a:srgbClr val="F2FBFF"/>
                </a:solidFill>
                <a:latin typeface="Bahnschrift"/>
                <a:ea typeface="Bahnschrift"/>
                <a:cs typeface="Bahnschrift"/>
              </a:defRPr>
            </a:pPr>
            <a:r>
              <a:rPr sz="1650" b="1">
                <a:solidFill>
                  <a:srgbClr val="F2FBFF"/>
                </a:solidFill>
                <a:latin typeface="Bahnschrift"/>
                <a:ea typeface="Bahnschrift"/>
                <a:cs typeface="Bahnschrift"/>
              </a:rPr>
              <a:t>Finalizacao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4FBF07D5-45A6-476B-AB22-1CB7D05FDA4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239500" y="2095500"/>
            <a:ext cx="4953000" cy="53340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102E44"/>
          </a:solidFill>
          <a:ln xmlns:a="http://schemas.openxmlformats.org/drawingml/2006/main" w="9525">
            <a:solidFill>
              <a:srgbClr val="FFFFFF"/>
            </a:solidFill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636F5B4E-53F3-4840-98E9-FE6C9C1F3CB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668125" y="2524125"/>
            <a:ext cx="4095750" cy="571500"/>
          </a:xfrm>
          <a:prstGeom xmlns:a="http://schemas.openxmlformats.org/drawingml/2006/main" prst="rect">
            <a:avLst/>
          </a:prstGeom>
          <a:ln xmlns:a="http://schemas.openxmlformats.org/drawingml/2006/main" w="0">
            <a:solidFill>
              <a:srgbClr val="07131F"/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3000" b="1">
                <a:solidFill>
                  <a:srgbClr val="D7F4FF"/>
                </a:solidFill>
                <a:latin typeface="Bahnschrift"/>
                <a:ea typeface="Bahnschrift"/>
                <a:cs typeface="Bahnschrift"/>
              </a:defRPr>
            </a:pPr>
            <a:r>
              <a:rPr sz="3000" b="1">
                <a:solidFill>
                  <a:srgbClr val="D7F4FF"/>
                </a:solidFill>
                <a:latin typeface="Bahnschrift"/>
                <a:ea typeface="Bahnschrift"/>
                <a:cs typeface="Bahnschrift"/>
              </a:rPr>
              <a:t>Inspecao final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6066A127-DD0C-4CA1-B795-97B9C38ED7C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811000" y="3571875"/>
            <a:ext cx="3714750" cy="55245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2EB4A3"/>
          </a:solidFill>
          <a:ln xmlns:a="http://schemas.openxmlformats.org/drawingml/2006/main" w="9525">
            <a:solidFill>
              <a:srgbClr val="2EB4A3"/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defRPr sz="1650" b="1">
                <a:solidFill>
                  <a:srgbClr val="F2FBFF"/>
                </a:solidFill>
                <a:latin typeface="Bahnschrift"/>
                <a:ea typeface="Bahnschrift"/>
                <a:cs typeface="Bahnschrift"/>
              </a:defRPr>
            </a:pPr>
            <a:r>
              <a:rPr sz="1650" b="1">
                <a:solidFill>
                  <a:srgbClr val="F2FBFF"/>
                </a:solidFill>
                <a:latin typeface="Bahnschrift"/>
                <a:ea typeface="Bahnschrift"/>
                <a:cs typeface="Bahnschrift"/>
              </a:rPr>
              <a:t>APROVAR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9C5243A4-1624-46DF-B9FA-26D1F0F23B7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811000" y="4476750"/>
            <a:ext cx="3714750" cy="55245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FF6B6B"/>
          </a:solidFill>
          <a:ln xmlns:a="http://schemas.openxmlformats.org/drawingml/2006/main" w="9525">
            <a:solidFill>
              <a:srgbClr val="FF6B6B"/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defRPr sz="1650" b="1">
                <a:solidFill>
                  <a:srgbClr val="F2FBFF"/>
                </a:solidFill>
                <a:latin typeface="Bahnschrift"/>
                <a:ea typeface="Bahnschrift"/>
                <a:cs typeface="Bahnschrift"/>
              </a:defRPr>
            </a:pPr>
            <a:r>
              <a:rPr sz="1650" b="1">
                <a:solidFill>
                  <a:srgbClr val="F2FBFF"/>
                </a:solidFill>
                <a:latin typeface="Bahnschrift"/>
                <a:ea typeface="Bahnschrift"/>
                <a:cs typeface="Bahnschrift"/>
              </a:rPr>
              <a:t>REPROVAR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8A6DBBA9-F6F4-42CF-8E41-A3441F54B8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811000" y="5572125"/>
            <a:ext cx="3714750" cy="1047750"/>
          </a:xfrm>
          <a:prstGeom xmlns:a="http://schemas.openxmlformats.org/drawingml/2006/main" prst="rect">
            <a:avLst/>
          </a:prstGeom>
          <a:ln xmlns:a="http://schemas.openxmlformats.org/drawingml/2006/main" w="0">
            <a:solidFill>
              <a:srgbClr val="07131F"/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025" b="0">
                <a:solidFill>
                  <a:srgbClr val="9EBBD0"/>
                </a:solidFill>
                <a:latin typeface="Bahnschrift"/>
                <a:ea typeface="Bahnschrift"/>
                <a:cs typeface="Bahnschrift"/>
              </a:defRPr>
            </a:pPr>
            <a:r>
              <a:rPr sz="2025" b="0">
                <a:solidFill>
                  <a:srgbClr val="9EBBD0"/>
                </a:solidFill>
                <a:latin typeface="Bahnschrift"/>
                <a:ea typeface="Bahnschrift"/>
                <a:cs typeface="Bahnschrift"/>
              </a:rPr>
              <a:t>Campos nao permitidos ficam ocultos, reduzindo erro operacional e retrabalho.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3034CD75-B4B1-488A-99E6-753038C367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" y="7096125"/>
            <a:ext cx="2857500" cy="180975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102E44"/>
          </a:solidFill>
          <a:ln xmlns:a="http://schemas.openxmlformats.org/drawingml/2006/main" w="9525">
            <a:solidFill>
              <a:srgbClr val="FFFFFF"/>
            </a:solidFill>
          </a:ln>
        </p:spPr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0DC6EA2B-CD67-4CDD-B9DE-77EBAEE53A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09700" y="7362825"/>
            <a:ext cx="2324100" cy="685800"/>
          </a:xfrm>
          <a:prstGeom xmlns:a="http://schemas.openxmlformats.org/drawingml/2006/main" prst="rect">
            <a:avLst/>
          </a:prstGeom>
          <a:ln xmlns:a="http://schemas.openxmlformats.org/drawingml/2006/main" w="0">
            <a:solidFill>
              <a:srgbClr val="07131F"/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4050" b="1">
                <a:solidFill>
                  <a:srgbClr val="B7F36A"/>
                </a:solidFill>
                <a:latin typeface="Bahnschrift"/>
                <a:ea typeface="Bahnschrift"/>
                <a:cs typeface="Bahnschrift"/>
              </a:defRPr>
            </a:pPr>
            <a:r>
              <a:rPr sz="4050" b="1">
                <a:solidFill>
                  <a:srgbClr val="B7F36A"/>
                </a:solidFill>
                <a:latin typeface="Bahnschrift"/>
                <a:ea typeface="Bahnschrift"/>
                <a:cs typeface="Bahnschrift"/>
              </a:rPr>
              <a:t>7d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F8655340-B52F-46FD-AEDD-72E20F94A2B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09700" y="8162925"/>
            <a:ext cx="2324100" cy="571500"/>
          </a:xfrm>
          <a:prstGeom xmlns:a="http://schemas.openxmlformats.org/drawingml/2006/main" prst="rect">
            <a:avLst/>
          </a:prstGeom>
          <a:ln xmlns:a="http://schemas.openxmlformats.org/drawingml/2006/main" w="0">
            <a:solidFill>
              <a:srgbClr val="07131F"/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9EBBD0"/>
                </a:solidFill>
                <a:latin typeface="Bahnschrift"/>
                <a:ea typeface="Bahnschrift"/>
                <a:cs typeface="Bahnschrift"/>
              </a:defRPr>
            </a:pPr>
            <a:r>
              <a:rPr sz="1650" b="0">
                <a:solidFill>
                  <a:srgbClr val="9EBBD0"/>
                </a:solidFill>
                <a:latin typeface="Bahnschrift"/>
                <a:ea typeface="Bahnschrift"/>
                <a:cs typeface="Bahnschrift"/>
              </a:rPr>
              <a:t>SLA configuravel por etapa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5A22A117-545C-4D08-BE06-074CC77C99A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286250" y="7096125"/>
            <a:ext cx="2857500" cy="180975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102E44"/>
          </a:solidFill>
          <a:ln xmlns:a="http://schemas.openxmlformats.org/drawingml/2006/main" w="9525">
            <a:solidFill>
              <a:srgbClr val="FFFFFF"/>
            </a:solidFill>
          </a:ln>
        </p:spPr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919FA508-66D7-4B73-B93B-7A3896BDF0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52950" y="7362825"/>
            <a:ext cx="2324100" cy="685800"/>
          </a:xfrm>
          <a:prstGeom xmlns:a="http://schemas.openxmlformats.org/drawingml/2006/main" prst="rect">
            <a:avLst/>
          </a:prstGeom>
          <a:ln xmlns:a="http://schemas.openxmlformats.org/drawingml/2006/main" w="0">
            <a:solidFill>
              <a:srgbClr val="07131F"/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4050" b="1">
                <a:solidFill>
                  <a:srgbClr val="00ADEF"/>
                </a:solidFill>
                <a:latin typeface="Bahnschrift"/>
                <a:ea typeface="Bahnschrift"/>
                <a:cs typeface="Bahnschrift"/>
              </a:defRPr>
            </a:pPr>
            <a:r>
              <a:rPr sz="4050" b="1">
                <a:solidFill>
                  <a:srgbClr val="00ADEF"/>
                </a:solidFill>
                <a:latin typeface="Bahnschrift"/>
                <a:ea typeface="Bahnschrift"/>
                <a:cs typeface="Bahnschrift"/>
              </a:rPr>
              <a:t>OBS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0E68F8B1-373D-483B-8EF8-69C413B1999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552950" y="8162925"/>
            <a:ext cx="2324100" cy="571500"/>
          </a:xfrm>
          <a:prstGeom xmlns:a="http://schemas.openxmlformats.org/drawingml/2006/main" prst="rect">
            <a:avLst/>
          </a:prstGeom>
          <a:ln xmlns:a="http://schemas.openxmlformats.org/drawingml/2006/main" w="0">
            <a:solidFill>
              <a:srgbClr val="07131F"/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9EBBD0"/>
                </a:solidFill>
                <a:latin typeface="Bahnschrift"/>
                <a:ea typeface="Bahnschrift"/>
                <a:cs typeface="Bahnschrift"/>
              </a:defRPr>
            </a:pPr>
            <a:r>
              <a:rPr sz="1650" b="0">
                <a:solidFill>
                  <a:srgbClr val="9EBBD0"/>
                </a:solidFill>
                <a:latin typeface="Bahnschrift"/>
                <a:ea typeface="Bahnschrift"/>
                <a:cs typeface="Bahnschrift"/>
              </a:rPr>
              <a:t>Observacao e evidencia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7C353EAB-101A-4A85-8117-6D63936E0DC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429500" y="7096125"/>
            <a:ext cx="2857500" cy="180975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102E44"/>
          </a:solidFill>
          <a:ln xmlns:a="http://schemas.openxmlformats.org/drawingml/2006/main" w="9525">
            <a:solidFill>
              <a:srgbClr val="FFFFFF"/>
            </a:solidFill>
          </a:ln>
        </p:spPr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A3999FB4-0CE2-4B20-8A1F-C0F8D994D44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96200" y="7362825"/>
            <a:ext cx="2324100" cy="685800"/>
          </a:xfrm>
          <a:prstGeom xmlns:a="http://schemas.openxmlformats.org/drawingml/2006/main" prst="rect">
            <a:avLst/>
          </a:prstGeom>
          <a:ln xmlns:a="http://schemas.openxmlformats.org/drawingml/2006/main" w="0">
            <a:solidFill>
              <a:srgbClr val="07131F"/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4050" b="1">
                <a:solidFill>
                  <a:srgbClr val="2EB4A3"/>
                </a:solidFill>
                <a:latin typeface="Bahnschrift"/>
                <a:ea typeface="Bahnschrift"/>
                <a:cs typeface="Bahnschrift"/>
              </a:defRPr>
            </a:pPr>
            <a:r>
              <a:rPr sz="4050" b="1">
                <a:solidFill>
                  <a:srgbClr val="2EB4A3"/>
                </a:solidFill>
                <a:latin typeface="Bahnschrift"/>
                <a:ea typeface="Bahnschrift"/>
                <a:cs typeface="Bahnschrift"/>
              </a:rPr>
              <a:t>SYNC</a:t>
            </a:r>
          </a:p>
        </p:txBody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12589773-7FFE-451A-9396-68D470C98E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696200" y="8162925"/>
            <a:ext cx="2324100" cy="571500"/>
          </a:xfrm>
          <a:prstGeom xmlns:a="http://schemas.openxmlformats.org/drawingml/2006/main" prst="rect">
            <a:avLst/>
          </a:prstGeom>
          <a:ln xmlns:a="http://schemas.openxmlformats.org/drawingml/2006/main" w="0">
            <a:solidFill>
              <a:srgbClr val="07131F"/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9EBBD0"/>
                </a:solidFill>
                <a:latin typeface="Bahnschrift"/>
                <a:ea typeface="Bahnschrift"/>
                <a:cs typeface="Bahnschrift"/>
              </a:defRPr>
            </a:pPr>
            <a:r>
              <a:rPr sz="1650" b="0">
                <a:solidFill>
                  <a:srgbClr val="9EBBD0"/>
                </a:solidFill>
                <a:latin typeface="Bahnschrift"/>
                <a:ea typeface="Bahnschrift"/>
                <a:cs typeface="Bahnschrift"/>
              </a:rPr>
              <a:t>Envio ao Oracle</a:t>
            </a:r>
          </a:p>
        </p:txBody>
      </p:sp>
    </p:spTree>
    <p:extLst>
      <p:ext uri="{BB962C8B-B14F-4D97-AF65-F5344CB8AC3E}">
        <p14:creationId xmlns:p14="http://schemas.microsoft.com/office/powerpoint/2010/main" val="994407630"/>
      </p:ext>
    </p:extLst>
  </p:cSld>
</p:sld>
</file>

<file path=ppt/slides/slide5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42C24F81-6E50-489F-90E0-30044A5AE6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8288000" cy="10287000"/>
          </a:xfrm>
          <a:prstGeom xmlns:a="http://schemas.openxmlformats.org/drawingml/2006/main" prst="rect">
            <a:avLst/>
          </a:prstGeom>
          <a:gradFill xmlns:a="http://schemas.openxmlformats.org/drawingml/2006/main">
            <a:gsLst>
              <a:gs pos="0">
                <a:srgbClr val="07131F"/>
              </a:gs>
              <a:gs pos="62000">
                <a:srgbClr val="0D2539"/>
              </a:gs>
              <a:gs pos="100000">
                <a:srgbClr val="07131F"/>
              </a:gs>
            </a:gsLst>
            <a:lin ang="2040000"/>
          </a:gradFill>
          <a:ln xmlns:a="http://schemas.openxmlformats.org/drawingml/2006/main" w="0">
            <a:gradFill>
              <a:gsLst>
                <a:gs pos="0">
                  <a:srgbClr val="07131F"/>
                </a:gs>
                <a:gs pos="62000">
                  <a:srgbClr val="0D2539"/>
                </a:gs>
                <a:gs pos="100000">
                  <a:srgbClr val="07131F"/>
                </a:gs>
              </a:gsLst>
              <a:lin ang="2040000"/>
            </a:gradFill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2B09498B-4067-4CB8-9F8B-3A16BA7913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906250" y="-2476500"/>
            <a:ext cx="7810500" cy="78105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FFB454"/>
          </a:solidFill>
          <a:ln xmlns:a="http://schemas.openxmlformats.org/drawingml/2006/main" w="0">
            <a:solidFill>
              <a:srgbClr val="FFB454"/>
            </a:solidFill>
          </a:ln>
        </p:spPr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DFEE28D1-0D11-4FDD-A86D-05BC69B81C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-2476500" y="5810250"/>
            <a:ext cx="6191250" cy="61912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2EB4A3"/>
          </a:solidFill>
          <a:ln xmlns:a="http://schemas.openxmlformats.org/drawingml/2006/main" w="0">
            <a:solidFill>
              <a:srgbClr val="2EB4A3"/>
            </a:solidFill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20FF3DA7-6090-4DAE-AB94-F6469336094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" y="781050"/>
            <a:ext cx="5715000" cy="400050"/>
          </a:xfrm>
          <a:prstGeom xmlns:a="http://schemas.openxmlformats.org/drawingml/2006/main" prst="rect">
            <a:avLst/>
          </a:prstGeom>
          <a:ln xmlns:a="http://schemas.openxmlformats.org/drawingml/2006/main" w="0">
            <a:solidFill>
              <a:srgbClr val="07131F"/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B7F36A"/>
                </a:solidFill>
                <a:latin typeface="Bahnschrift"/>
                <a:ea typeface="Bahnschrift"/>
                <a:cs typeface="Bahnschrift"/>
              </a:defRPr>
            </a:pPr>
            <a:r>
              <a:rPr sz="1500" b="1">
                <a:solidFill>
                  <a:srgbClr val="B7F36A"/>
                </a:solidFill>
                <a:latin typeface="Bahnschrift"/>
                <a:ea typeface="Bahnschrift"/>
                <a:cs typeface="Bahnschrift"/>
              </a:rPr>
              <a:t>FORNECEDOR + MOTORISTA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0A7A0C79-33BC-456C-8E32-09B2E9A87D0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" y="1285875"/>
            <a:ext cx="8572500" cy="1619250"/>
          </a:xfrm>
          <a:prstGeom xmlns:a="http://schemas.openxmlformats.org/drawingml/2006/main" prst="rect">
            <a:avLst/>
          </a:prstGeom>
          <a:ln xmlns:a="http://schemas.openxmlformats.org/drawingml/2006/main" w="0">
            <a:solidFill>
              <a:srgbClr val="07131F"/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5550" b="1">
                <a:solidFill>
                  <a:srgbClr val="F2FBFF"/>
                </a:solidFill>
                <a:latin typeface="Bahnschrift"/>
                <a:ea typeface="Bahnschrift"/>
                <a:cs typeface="Bahnschrift"/>
              </a:defRPr>
            </a:pPr>
            <a:r>
              <a:rPr sz="5550" b="1">
                <a:solidFill>
                  <a:srgbClr val="F2FBFF"/>
                </a:solidFill>
                <a:latin typeface="Bahnschrift"/>
                <a:ea typeface="Bahnschrift"/>
                <a:cs typeface="Bahnschrift"/>
              </a:rPr>
              <a:t>O controle continua depois que a carga sai.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6BA7B9C1-5879-4559-A5D4-960D114F3B8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" y="3667125"/>
            <a:ext cx="4953000" cy="238125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102E44"/>
          </a:solidFill>
          <a:ln xmlns:a="http://schemas.openxmlformats.org/drawingml/2006/main" w="9525">
            <a:solidFill>
              <a:srgbClr val="FFFFFF"/>
            </a:solidFill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5EBB6751-24EB-4581-B2DB-0E7D730906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09700" y="3914775"/>
            <a:ext cx="762000" cy="400050"/>
          </a:xfrm>
          <a:prstGeom xmlns:a="http://schemas.openxmlformats.org/drawingml/2006/main" prst="rect">
            <a:avLst/>
          </a:prstGeom>
          <a:ln xmlns:a="http://schemas.openxmlformats.org/drawingml/2006/main" w="0">
            <a:solidFill>
              <a:srgbClr val="07131F"/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EB4A3"/>
                </a:solidFill>
                <a:latin typeface="Bahnschrift"/>
                <a:ea typeface="Bahnschrift"/>
                <a:cs typeface="Bahnschrift"/>
              </a:defRPr>
            </a:pPr>
            <a:r>
              <a:rPr sz="1800" b="1">
                <a:solidFill>
                  <a:srgbClr val="2EB4A3"/>
                </a:solidFill>
                <a:latin typeface="Bahnschrift"/>
                <a:ea typeface="Bahnschrift"/>
                <a:cs typeface="Bahnschrift"/>
              </a:rPr>
              <a:t>A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6D2EFC29-DDC6-4261-AE43-B1693F9AD63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09700" y="4352925"/>
            <a:ext cx="4419600" cy="552450"/>
          </a:xfrm>
          <a:prstGeom xmlns:a="http://schemas.openxmlformats.org/drawingml/2006/main" prst="rect">
            <a:avLst/>
          </a:prstGeom>
          <a:ln xmlns:a="http://schemas.openxmlformats.org/drawingml/2006/main" w="0">
            <a:solidFill>
              <a:srgbClr val="07131F"/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1">
                <a:solidFill>
                  <a:srgbClr val="F2FBFF"/>
                </a:solidFill>
                <a:latin typeface="Bahnschrift"/>
                <a:ea typeface="Bahnschrift"/>
                <a:cs typeface="Bahnschrift"/>
              </a:defRPr>
            </a:pPr>
            <a:r>
              <a:rPr sz="2325" b="1">
                <a:solidFill>
                  <a:srgbClr val="F2FBFF"/>
                </a:solidFill>
                <a:latin typeface="Bahnschrift"/>
                <a:ea typeface="Bahnschrift"/>
                <a:cs typeface="Bahnschrift"/>
              </a:rPr>
              <a:t>Acesso fornecedor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EA5A3D03-9A42-4203-86AE-5ECD68E7540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09700" y="4905375"/>
            <a:ext cx="4419600" cy="1047750"/>
          </a:xfrm>
          <a:prstGeom xmlns:a="http://schemas.openxmlformats.org/drawingml/2006/main" prst="rect">
            <a:avLst/>
          </a:prstGeom>
          <a:ln xmlns:a="http://schemas.openxmlformats.org/drawingml/2006/main" w="0">
            <a:solidFill>
              <a:srgbClr val="07131F"/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725" b="0">
                <a:solidFill>
                  <a:srgbClr val="9EBBD0"/>
                </a:solidFill>
                <a:latin typeface="Bahnschrift"/>
                <a:ea typeface="Bahnschrift"/>
                <a:cs typeface="Bahnschrift"/>
              </a:defRPr>
            </a:pPr>
            <a:r>
              <a:rPr sz="1725" b="0">
                <a:solidFill>
                  <a:srgbClr val="9EBBD0"/>
                </a:solidFill>
                <a:latin typeface="Bahnschrift"/>
                <a:ea typeface="Bahnschrift"/>
                <a:cs typeface="Bahnschrift"/>
              </a:rPr>
              <a:t>Login por CNPJ/CPF e senha criada pelo gestor. Texto pronto para copiar e enviar.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D48CB485-D381-41B1-B670-A590C7DD700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667500" y="3667125"/>
            <a:ext cx="4953000" cy="238125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102E44"/>
          </a:solidFill>
          <a:ln xmlns:a="http://schemas.openxmlformats.org/drawingml/2006/main" w="9525">
            <a:solidFill>
              <a:srgbClr val="FFFFFF"/>
            </a:solidFill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22FADB96-0FBB-45C8-89F1-CE9AD9694F1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34200" y="3914775"/>
            <a:ext cx="762000" cy="400050"/>
          </a:xfrm>
          <a:prstGeom xmlns:a="http://schemas.openxmlformats.org/drawingml/2006/main" prst="rect">
            <a:avLst/>
          </a:prstGeom>
          <a:ln xmlns:a="http://schemas.openxmlformats.org/drawingml/2006/main" w="0">
            <a:solidFill>
              <a:srgbClr val="07131F"/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00ADEF"/>
                </a:solidFill>
                <a:latin typeface="Bahnschrift"/>
                <a:ea typeface="Bahnschrift"/>
                <a:cs typeface="Bahnschrift"/>
              </a:defRPr>
            </a:pPr>
            <a:r>
              <a:rPr sz="1800" b="1">
                <a:solidFill>
                  <a:srgbClr val="00ADEF"/>
                </a:solidFill>
                <a:latin typeface="Bahnschrift"/>
                <a:ea typeface="Bahnschrift"/>
                <a:cs typeface="Bahnschrift"/>
              </a:rPr>
              <a:t>B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06AE2796-BBDF-4482-B382-57F129E2903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34200" y="4352925"/>
            <a:ext cx="4419600" cy="552450"/>
          </a:xfrm>
          <a:prstGeom xmlns:a="http://schemas.openxmlformats.org/drawingml/2006/main" prst="rect">
            <a:avLst/>
          </a:prstGeom>
          <a:ln xmlns:a="http://schemas.openxmlformats.org/drawingml/2006/main" w="0">
            <a:solidFill>
              <a:srgbClr val="07131F"/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1">
                <a:solidFill>
                  <a:srgbClr val="F2FBFF"/>
                </a:solidFill>
                <a:latin typeface="Bahnschrift"/>
                <a:ea typeface="Bahnschrift"/>
                <a:cs typeface="Bahnschrift"/>
              </a:defRPr>
            </a:pPr>
            <a:r>
              <a:rPr sz="2325" b="1">
                <a:solidFill>
                  <a:srgbClr val="F2FBFF"/>
                </a:solidFill>
                <a:latin typeface="Bahnschrift"/>
                <a:ea typeface="Bahnschrift"/>
                <a:cs typeface="Bahnschrift"/>
              </a:rPr>
              <a:t>Status da OP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B92D0195-9675-4920-A8CD-A10D1588F03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934200" y="4905375"/>
            <a:ext cx="4419600" cy="1047750"/>
          </a:xfrm>
          <a:prstGeom xmlns:a="http://schemas.openxmlformats.org/drawingml/2006/main" prst="rect">
            <a:avLst/>
          </a:prstGeom>
          <a:ln xmlns:a="http://schemas.openxmlformats.org/drawingml/2006/main" w="0">
            <a:solidFill>
              <a:srgbClr val="07131F"/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725" b="0">
                <a:solidFill>
                  <a:srgbClr val="9EBBD0"/>
                </a:solidFill>
                <a:latin typeface="Bahnschrift"/>
                <a:ea typeface="Bahnschrift"/>
                <a:cs typeface="Bahnschrift"/>
              </a:defRPr>
            </a:pPr>
            <a:r>
              <a:rPr sz="1725" b="0">
                <a:solidFill>
                  <a:srgbClr val="9EBBD0"/>
                </a:solidFill>
                <a:latin typeface="Bahnschrift"/>
                <a:ea typeface="Bahnschrift"/>
                <a:cs typeface="Bahnschrift"/>
              </a:rPr>
              <a:t>Fornecedor informa andamento, observacao e quando a OP nao esta com ele.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0CE82635-6399-4BDA-A3F1-726CF5C9B4C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192000" y="3667125"/>
            <a:ext cx="4953000" cy="238125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102E44"/>
          </a:solidFill>
          <a:ln xmlns:a="http://schemas.openxmlformats.org/drawingml/2006/main" w="9525">
            <a:solidFill>
              <a:srgbClr val="FFFFFF"/>
            </a:solidFill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F99CBDE4-39D5-4A80-BB9B-224DF20EC2A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458700" y="3914775"/>
            <a:ext cx="762000" cy="400050"/>
          </a:xfrm>
          <a:prstGeom xmlns:a="http://schemas.openxmlformats.org/drawingml/2006/main" prst="rect">
            <a:avLst/>
          </a:prstGeom>
          <a:ln xmlns:a="http://schemas.openxmlformats.org/drawingml/2006/main" w="0">
            <a:solidFill>
              <a:srgbClr val="07131F"/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FFB454"/>
                </a:solidFill>
                <a:latin typeface="Bahnschrift"/>
                <a:ea typeface="Bahnschrift"/>
                <a:cs typeface="Bahnschrift"/>
              </a:defRPr>
            </a:pPr>
            <a:r>
              <a:rPr sz="1800" b="1">
                <a:solidFill>
                  <a:srgbClr val="FFB454"/>
                </a:solidFill>
                <a:latin typeface="Bahnschrift"/>
                <a:ea typeface="Bahnschrift"/>
                <a:cs typeface="Bahnschrift"/>
              </a:rPr>
              <a:t>C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D3795417-E132-4147-A1A6-5AC7904D98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458700" y="4352925"/>
            <a:ext cx="4419600" cy="552450"/>
          </a:xfrm>
          <a:prstGeom xmlns:a="http://schemas.openxmlformats.org/drawingml/2006/main" prst="rect">
            <a:avLst/>
          </a:prstGeom>
          <a:ln xmlns:a="http://schemas.openxmlformats.org/drawingml/2006/main" w="0">
            <a:solidFill>
              <a:srgbClr val="07131F"/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1">
                <a:solidFill>
                  <a:srgbClr val="F2FBFF"/>
                </a:solidFill>
                <a:latin typeface="Bahnschrift"/>
                <a:ea typeface="Bahnschrift"/>
                <a:cs typeface="Bahnschrift"/>
              </a:defRPr>
            </a:pPr>
            <a:r>
              <a:rPr sz="2325" b="1">
                <a:solidFill>
                  <a:srgbClr val="F2FBFF"/>
                </a:solidFill>
                <a:latin typeface="Bahnschrift"/>
                <a:ea typeface="Bahnschrift"/>
                <a:cs typeface="Bahnschrift"/>
              </a:rPr>
              <a:t>Carga por QR Code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5C5E2F53-0160-492D-9932-6A03D980850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458700" y="4905375"/>
            <a:ext cx="4419600" cy="1047750"/>
          </a:xfrm>
          <a:prstGeom xmlns:a="http://schemas.openxmlformats.org/drawingml/2006/main" prst="rect">
            <a:avLst/>
          </a:prstGeom>
          <a:ln xmlns:a="http://schemas.openxmlformats.org/drawingml/2006/main" w="0">
            <a:solidFill>
              <a:srgbClr val="07131F"/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725" b="0">
                <a:solidFill>
                  <a:srgbClr val="9EBBD0"/>
                </a:solidFill>
                <a:latin typeface="Bahnschrift"/>
                <a:ea typeface="Bahnschrift"/>
                <a:cs typeface="Bahnschrift"/>
              </a:defRPr>
            </a:pPr>
            <a:r>
              <a:rPr sz="1725" b="0">
                <a:solidFill>
                  <a:srgbClr val="9EBBD0"/>
                </a:solidFill>
                <a:latin typeface="Bahnschrift"/>
                <a:ea typeface="Bahnschrift"/>
                <a:cs typeface="Bahnschrift"/>
              </a:rPr>
              <a:t>Motorista escaneia CODFOR,NUMORP e registra entrega/coleta por fornecedor.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CCBC1496-5F86-47BF-A482-187CDA9098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190750" y="7286625"/>
            <a:ext cx="4953000" cy="87630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D7F4FF"/>
          </a:solidFill>
          <a:ln xmlns:a="http://schemas.openxmlformats.org/drawingml/2006/main" w="0">
            <a:solidFill>
              <a:srgbClr val="D7F4FF"/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defRPr sz="4050" b="1">
                <a:solidFill>
                  <a:srgbClr val="07131F"/>
                </a:solidFill>
                <a:latin typeface="Bahnschrift"/>
                <a:ea typeface="Bahnschrift"/>
                <a:cs typeface="Bahnschrift"/>
              </a:defRPr>
            </a:pPr>
            <a:r>
              <a:rPr sz="4050" b="1">
                <a:solidFill>
                  <a:srgbClr val="07131F"/>
                </a:solidFill>
                <a:latin typeface="Bahnschrift"/>
                <a:ea typeface="Bahnschrift"/>
                <a:cs typeface="Bahnschrift"/>
              </a:rPr>
              <a:t>14997,126225</a:t>
            </a:r>
          </a:p>
        </p:txBody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76F389E7-2C27-4679-99B2-3C7D9D040B5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190750" y="8334375"/>
            <a:ext cx="4953000" cy="438150"/>
          </a:xfrm>
          <a:prstGeom xmlns:a="http://schemas.openxmlformats.org/drawingml/2006/main" prst="rect">
            <a:avLst/>
          </a:prstGeom>
          <a:ln xmlns:a="http://schemas.openxmlformats.org/drawingml/2006/main" w="0">
            <a:solidFill>
              <a:srgbClr val="07131F"/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1800" b="0">
                <a:solidFill>
                  <a:srgbClr val="9EBBD0"/>
                </a:solidFill>
                <a:latin typeface="Bahnschrift"/>
                <a:ea typeface="Bahnschrift"/>
                <a:cs typeface="Bahnschrift"/>
              </a:defRPr>
            </a:pPr>
            <a:r>
              <a:rPr sz="1800" b="0">
                <a:solidFill>
                  <a:srgbClr val="9EBBD0"/>
                </a:solidFill>
                <a:latin typeface="Bahnschrift"/>
                <a:ea typeface="Bahnschrift"/>
                <a:cs typeface="Bahnschrift"/>
              </a:rPr>
              <a:t>Formato simples do QR Code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C18EDBA2-2A67-4034-ABFF-B2A48556F90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8953500" y="7143750"/>
            <a:ext cx="5905500" cy="142875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102E44"/>
          </a:solidFill>
          <a:ln xmlns:a="http://schemas.openxmlformats.org/drawingml/2006/main" w="9525">
            <a:solidFill>
              <a:srgbClr val="FFFFFF"/>
            </a:solidFill>
          </a:ln>
        </p:spPr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87498EDC-88CA-4FB7-ABDD-3CFBFE185DF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334500" y="7467600"/>
            <a:ext cx="5143500" cy="819150"/>
          </a:xfrm>
          <a:prstGeom xmlns:a="http://schemas.openxmlformats.org/drawingml/2006/main" prst="rect">
            <a:avLst/>
          </a:prstGeom>
          <a:ln xmlns:a="http://schemas.openxmlformats.org/drawingml/2006/main" w="0">
            <a:solidFill>
              <a:srgbClr val="07131F"/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F2FBFF"/>
                </a:solidFill>
                <a:latin typeface="Bahnschrift"/>
                <a:ea typeface="Bahnschrift"/>
                <a:cs typeface="Bahnschrift"/>
              </a:defRPr>
            </a:pPr>
            <a:r>
              <a:rPr sz="2250" b="1">
                <a:solidFill>
                  <a:srgbClr val="F2FBFF"/>
                </a:solidFill>
                <a:latin typeface="Bahnschrift"/>
                <a:ea typeface="Bahnschrift"/>
                <a:cs typeface="Bahnschrift"/>
              </a:rPr>
              <a:t>Com isso, a empresa sabe o que foi carregado, o que foi baixado, o que retornou e onde esta o gargalo.</a:t>
            </a:r>
          </a:p>
        </p:txBody>
      </p:sp>
    </p:spTree>
    <p:extLst>
      <p:ext uri="{BB962C8B-B14F-4D97-AF65-F5344CB8AC3E}">
        <p14:creationId xmlns:p14="http://schemas.microsoft.com/office/powerpoint/2010/main" val="1144420220"/>
      </p:ext>
    </p:extLst>
  </p:cSld>
</p:sld>
</file>

<file path=ppt/slides/slide6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ECF2A31A-FFA1-4CD7-B179-EA5E6CA3C09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8288000" cy="10287000"/>
          </a:xfrm>
          <a:prstGeom xmlns:a="http://schemas.openxmlformats.org/drawingml/2006/main" prst="rect">
            <a:avLst/>
          </a:prstGeom>
          <a:gradFill xmlns:a="http://schemas.openxmlformats.org/drawingml/2006/main">
            <a:gsLst>
              <a:gs pos="0">
                <a:srgbClr val="07131F"/>
              </a:gs>
              <a:gs pos="62000">
                <a:srgbClr val="0D2539"/>
              </a:gs>
              <a:gs pos="100000">
                <a:srgbClr val="07131F"/>
              </a:gs>
            </a:gsLst>
            <a:lin ang="2040000"/>
          </a:gradFill>
          <a:ln xmlns:a="http://schemas.openxmlformats.org/drawingml/2006/main" w="0">
            <a:gradFill>
              <a:gsLst>
                <a:gs pos="0">
                  <a:srgbClr val="07131F"/>
                </a:gs>
                <a:gs pos="62000">
                  <a:srgbClr val="0D2539"/>
                </a:gs>
                <a:gs pos="100000">
                  <a:srgbClr val="07131F"/>
                </a:gs>
              </a:gsLst>
              <a:lin ang="2040000"/>
            </a:gradFill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ACC5E762-303F-4B56-8EB9-99A4A931820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906250" y="-2476500"/>
            <a:ext cx="7810500" cy="78105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3A73C1"/>
          </a:solidFill>
          <a:ln xmlns:a="http://schemas.openxmlformats.org/drawingml/2006/main" w="0">
            <a:solidFill>
              <a:srgbClr val="3A73C1"/>
            </a:solidFill>
          </a:ln>
        </p:spPr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14073047-9AC5-41D4-B71B-06BBC1AAFB8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-2476500" y="5810250"/>
            <a:ext cx="6191250" cy="61912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2EB4A3"/>
          </a:solidFill>
          <a:ln xmlns:a="http://schemas.openxmlformats.org/drawingml/2006/main" w="0">
            <a:solidFill>
              <a:srgbClr val="2EB4A3"/>
            </a:solidFill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ABCB1BD4-DA9C-4E7A-88CD-6FA025797F2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" y="781050"/>
            <a:ext cx="5715000" cy="400050"/>
          </a:xfrm>
          <a:prstGeom xmlns:a="http://schemas.openxmlformats.org/drawingml/2006/main" prst="rect">
            <a:avLst/>
          </a:prstGeom>
          <a:ln xmlns:a="http://schemas.openxmlformats.org/drawingml/2006/main" w="0">
            <a:solidFill>
              <a:srgbClr val="07131F"/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B7F36A"/>
                </a:solidFill>
                <a:latin typeface="Bahnschrift"/>
                <a:ea typeface="Bahnschrift"/>
                <a:cs typeface="Bahnschrift"/>
              </a:defRPr>
            </a:pPr>
            <a:r>
              <a:rPr sz="1500" b="1">
                <a:solidFill>
                  <a:srgbClr val="B7F36A"/>
                </a:solidFill>
                <a:latin typeface="Bahnschrift"/>
                <a:ea typeface="Bahnschrift"/>
                <a:cs typeface="Bahnschrift"/>
              </a:rPr>
              <a:t>DIRETORIA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663F58DF-CC44-4C2A-8163-6E160F6EE1D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" y="1285875"/>
            <a:ext cx="10668000" cy="1809750"/>
          </a:xfrm>
          <a:prstGeom xmlns:a="http://schemas.openxmlformats.org/drawingml/2006/main" prst="rect">
            <a:avLst/>
          </a:prstGeom>
          <a:ln xmlns:a="http://schemas.openxmlformats.org/drawingml/2006/main" w="0">
            <a:solidFill>
              <a:srgbClr val="07131F"/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5100" b="1">
                <a:solidFill>
                  <a:srgbClr val="F2FBFF"/>
                </a:solidFill>
                <a:latin typeface="Bahnschrift"/>
                <a:ea typeface="Bahnschrift"/>
                <a:cs typeface="Bahnschrift"/>
              </a:defRPr>
            </a:pPr>
            <a:r>
              <a:rPr sz="5100" b="1">
                <a:solidFill>
                  <a:srgbClr val="F2FBFF"/>
                </a:solidFill>
                <a:latin typeface="Bahnschrift"/>
                <a:ea typeface="Bahnschrift"/>
                <a:cs typeface="Bahnschrift"/>
              </a:rPr>
              <a:t>Um painel executivo com leitura de Power BI, dentro do sistema.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F5991411-5D60-45C2-A074-AF9B48ED8DB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" y="3571875"/>
            <a:ext cx="2762250" cy="180975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102E44"/>
          </a:solidFill>
          <a:ln xmlns:a="http://schemas.openxmlformats.org/drawingml/2006/main" w="9525">
            <a:solidFill>
              <a:srgbClr val="FFFFFF"/>
            </a:solidFill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164697BE-17BE-4A23-8688-FAAC58BDEF1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09700" y="3838575"/>
            <a:ext cx="2228850" cy="685800"/>
          </a:xfrm>
          <a:prstGeom xmlns:a="http://schemas.openxmlformats.org/drawingml/2006/main" prst="rect">
            <a:avLst/>
          </a:prstGeom>
          <a:ln xmlns:a="http://schemas.openxmlformats.org/drawingml/2006/main" w="0">
            <a:solidFill>
              <a:srgbClr val="07131F"/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4050" b="1">
                <a:solidFill>
                  <a:srgbClr val="00ADEF"/>
                </a:solidFill>
                <a:latin typeface="Bahnschrift"/>
                <a:ea typeface="Bahnschrift"/>
                <a:cs typeface="Bahnschrift"/>
              </a:defRPr>
            </a:pPr>
            <a:r>
              <a:rPr sz="4050" b="1">
                <a:solidFill>
                  <a:srgbClr val="00ADEF"/>
                </a:solidFill>
                <a:latin typeface="Bahnschrift"/>
                <a:ea typeface="Bahnschrift"/>
                <a:cs typeface="Bahnschrift"/>
              </a:rPr>
              <a:t>412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1A10115E-A752-4611-BDC7-BACA1D24531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09700" y="4638675"/>
            <a:ext cx="2228850" cy="571500"/>
          </a:xfrm>
          <a:prstGeom xmlns:a="http://schemas.openxmlformats.org/drawingml/2006/main" prst="rect">
            <a:avLst/>
          </a:prstGeom>
          <a:ln xmlns:a="http://schemas.openxmlformats.org/drawingml/2006/main" w="0">
            <a:solidFill>
              <a:srgbClr val="07131F"/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9EBBD0"/>
                </a:solidFill>
                <a:latin typeface="Bahnschrift"/>
                <a:ea typeface="Bahnschrift"/>
                <a:cs typeface="Bahnschrift"/>
              </a:defRPr>
            </a:pPr>
            <a:r>
              <a:rPr sz="1650" b="0">
                <a:solidFill>
                  <a:srgbClr val="9EBBD0"/>
                </a:solidFill>
                <a:latin typeface="Bahnschrift"/>
                <a:ea typeface="Bahnschrift"/>
                <a:cs typeface="Bahnschrift"/>
              </a:rPr>
              <a:t>OPs abertas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F8EA66C4-0E42-4209-BDF5-070D1777E19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191000" y="3571875"/>
            <a:ext cx="2762250" cy="180975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102E44"/>
          </a:solidFill>
          <a:ln xmlns:a="http://schemas.openxmlformats.org/drawingml/2006/main" w="9525">
            <a:solidFill>
              <a:srgbClr val="FFFFFF"/>
            </a:solidFill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7980DE04-ACBB-4C49-BCA4-3D83E2D24D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57700" y="3838575"/>
            <a:ext cx="2228850" cy="685800"/>
          </a:xfrm>
          <a:prstGeom xmlns:a="http://schemas.openxmlformats.org/drawingml/2006/main" prst="rect">
            <a:avLst/>
          </a:prstGeom>
          <a:ln xmlns:a="http://schemas.openxmlformats.org/drawingml/2006/main" w="0">
            <a:solidFill>
              <a:srgbClr val="07131F"/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4050" b="1">
                <a:solidFill>
                  <a:srgbClr val="FF6B6B"/>
                </a:solidFill>
                <a:latin typeface="Bahnschrift"/>
                <a:ea typeface="Bahnschrift"/>
                <a:cs typeface="Bahnschrift"/>
              </a:defRPr>
            </a:pPr>
            <a:r>
              <a:rPr sz="4050" b="1">
                <a:solidFill>
                  <a:srgbClr val="FF6B6B"/>
                </a:solidFill>
                <a:latin typeface="Bahnschrift"/>
                <a:ea typeface="Bahnschrift"/>
                <a:cs typeface="Bahnschrift"/>
              </a:rPr>
              <a:t>37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B9D06EFD-A3B7-4471-9A07-46F9F699880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4457700" y="4638675"/>
            <a:ext cx="2228850" cy="571500"/>
          </a:xfrm>
          <a:prstGeom xmlns:a="http://schemas.openxmlformats.org/drawingml/2006/main" prst="rect">
            <a:avLst/>
          </a:prstGeom>
          <a:ln xmlns:a="http://schemas.openxmlformats.org/drawingml/2006/main" w="0">
            <a:solidFill>
              <a:srgbClr val="07131F"/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9EBBD0"/>
                </a:solidFill>
                <a:latin typeface="Bahnschrift"/>
                <a:ea typeface="Bahnschrift"/>
                <a:cs typeface="Bahnschrift"/>
              </a:defRPr>
            </a:pPr>
            <a:r>
              <a:rPr sz="1650" b="0">
                <a:solidFill>
                  <a:srgbClr val="9EBBD0"/>
                </a:solidFill>
                <a:latin typeface="Bahnschrift"/>
                <a:ea typeface="Bahnschrift"/>
                <a:cs typeface="Bahnschrift"/>
              </a:rPr>
              <a:t>Em atraso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42C9D288-DEF6-4AE4-B91E-62BC71B8C2D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239000" y="3571875"/>
            <a:ext cx="2762250" cy="180975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102E44"/>
          </a:solidFill>
          <a:ln xmlns:a="http://schemas.openxmlformats.org/drawingml/2006/main" w="9525">
            <a:solidFill>
              <a:srgbClr val="FFFFFF"/>
            </a:solidFill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E50187E2-89C8-4987-855E-B07AC29C174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05700" y="3838575"/>
            <a:ext cx="2228850" cy="685800"/>
          </a:xfrm>
          <a:prstGeom xmlns:a="http://schemas.openxmlformats.org/drawingml/2006/main" prst="rect">
            <a:avLst/>
          </a:prstGeom>
          <a:ln xmlns:a="http://schemas.openxmlformats.org/drawingml/2006/main" w="0">
            <a:solidFill>
              <a:srgbClr val="07131F"/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4050" b="1">
                <a:solidFill>
                  <a:srgbClr val="FFB454"/>
                </a:solidFill>
                <a:latin typeface="Bahnschrift"/>
                <a:ea typeface="Bahnschrift"/>
                <a:cs typeface="Bahnschrift"/>
              </a:defRPr>
            </a:pPr>
            <a:r>
              <a:rPr sz="4050" b="1">
                <a:solidFill>
                  <a:srgbClr val="FFB454"/>
                </a:solidFill>
                <a:latin typeface="Bahnschrift"/>
                <a:ea typeface="Bahnschrift"/>
                <a:cs typeface="Bahnschrift"/>
              </a:rPr>
              <a:t>18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854D5B62-CE65-4D5C-8F02-49F36A914DB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05700" y="4638675"/>
            <a:ext cx="2228850" cy="571500"/>
          </a:xfrm>
          <a:prstGeom xmlns:a="http://schemas.openxmlformats.org/drawingml/2006/main" prst="rect">
            <a:avLst/>
          </a:prstGeom>
          <a:ln xmlns:a="http://schemas.openxmlformats.org/drawingml/2006/main" w="0">
            <a:solidFill>
              <a:srgbClr val="07131F"/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9EBBD0"/>
                </a:solidFill>
                <a:latin typeface="Bahnschrift"/>
                <a:ea typeface="Bahnschrift"/>
                <a:cs typeface="Bahnschrift"/>
              </a:defRPr>
            </a:pPr>
            <a:r>
              <a:rPr sz="1650" b="0">
                <a:solidFill>
                  <a:srgbClr val="9EBBD0"/>
                </a:solidFill>
                <a:latin typeface="Bahnschrift"/>
                <a:ea typeface="Bahnschrift"/>
                <a:cs typeface="Bahnschrift"/>
              </a:rPr>
              <a:t>Reinspecao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FAD7C2FD-3741-4B02-865B-D100D963CBC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287000" y="3571875"/>
            <a:ext cx="2762250" cy="180975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102E44"/>
          </a:solidFill>
          <a:ln xmlns:a="http://schemas.openxmlformats.org/drawingml/2006/main" w="9525">
            <a:solidFill>
              <a:srgbClr val="FFFFFF"/>
            </a:solidFill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D3753BE6-E2B3-4CDE-8E13-9CEE6501B8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553700" y="3838575"/>
            <a:ext cx="2228850" cy="685800"/>
          </a:xfrm>
          <a:prstGeom xmlns:a="http://schemas.openxmlformats.org/drawingml/2006/main" prst="rect">
            <a:avLst/>
          </a:prstGeom>
          <a:ln xmlns:a="http://schemas.openxmlformats.org/drawingml/2006/main" w="0">
            <a:solidFill>
              <a:srgbClr val="07131F"/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4050" b="1">
                <a:solidFill>
                  <a:srgbClr val="2EB4A3"/>
                </a:solidFill>
                <a:latin typeface="Bahnschrift"/>
                <a:ea typeface="Bahnschrift"/>
                <a:cs typeface="Bahnschrift"/>
              </a:defRPr>
            </a:pPr>
            <a:r>
              <a:rPr sz="4050" b="1">
                <a:solidFill>
                  <a:srgbClr val="2EB4A3"/>
                </a:solidFill>
                <a:latin typeface="Bahnschrift"/>
                <a:ea typeface="Bahnschrift"/>
                <a:cs typeface="Bahnschrift"/>
              </a:rPr>
              <a:t>96%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CE3189CF-CF3C-41B7-98B7-370001F893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553700" y="4638675"/>
            <a:ext cx="2228850" cy="571500"/>
          </a:xfrm>
          <a:prstGeom xmlns:a="http://schemas.openxmlformats.org/drawingml/2006/main" prst="rect">
            <a:avLst/>
          </a:prstGeom>
          <a:ln xmlns:a="http://schemas.openxmlformats.org/drawingml/2006/main" w="0">
            <a:solidFill>
              <a:srgbClr val="07131F"/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650" b="0">
                <a:solidFill>
                  <a:srgbClr val="9EBBD0"/>
                </a:solidFill>
                <a:latin typeface="Bahnschrift"/>
                <a:ea typeface="Bahnschrift"/>
                <a:cs typeface="Bahnschrift"/>
              </a:defRPr>
            </a:pPr>
            <a:r>
              <a:rPr sz="1650" b="0">
                <a:solidFill>
                  <a:srgbClr val="9EBBD0"/>
                </a:solidFill>
                <a:latin typeface="Bahnschrift"/>
                <a:ea typeface="Bahnschrift"/>
                <a:cs typeface="Bahnschrift"/>
              </a:rPr>
              <a:t>Cargas feitas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26C3DE9D-9C8C-405A-BC57-81F163328A6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" y="6096000"/>
            <a:ext cx="7239000" cy="28575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102E44"/>
          </a:solidFill>
          <a:ln xmlns:a="http://schemas.openxmlformats.org/drawingml/2006/main" w="9525">
            <a:solidFill>
              <a:srgbClr val="FFFFFF"/>
            </a:solidFill>
          </a:ln>
        </p:spPr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D09E50A6-5380-4633-811D-BB26DDB429E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76375" y="6477000"/>
            <a:ext cx="6477000" cy="666750"/>
          </a:xfrm>
          <a:prstGeom xmlns:a="http://schemas.openxmlformats.org/drawingml/2006/main" prst="rect">
            <a:avLst/>
          </a:prstGeom>
          <a:ln xmlns:a="http://schemas.openxmlformats.org/drawingml/2006/main" w="0">
            <a:solidFill>
              <a:srgbClr val="07131F"/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100" b="1">
                <a:solidFill>
                  <a:srgbClr val="F2FBFF"/>
                </a:solidFill>
                <a:latin typeface="Bahnschrift"/>
                <a:ea typeface="Bahnschrift"/>
                <a:cs typeface="Bahnschrift"/>
              </a:defRPr>
            </a:pPr>
            <a:r>
              <a:rPr sz="2100" b="1">
                <a:solidFill>
                  <a:srgbClr val="F2FBFF"/>
                </a:solidFill>
                <a:latin typeface="Bahnschrift"/>
                <a:ea typeface="Bahnschrift"/>
                <a:cs typeface="Bahnschrift"/>
              </a:rPr>
              <a:t>Filtros: fornecedor, servico, semana comercial, OP, inspetor, periodo e resultado.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30BD655A-F757-4275-AFBC-A1ECCDC5794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76375" y="7429500"/>
            <a:ext cx="1714500" cy="55245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00ADEF"/>
          </a:solidFill>
          <a:ln xmlns:a="http://schemas.openxmlformats.org/drawingml/2006/main" w="9525">
            <a:solidFill>
              <a:srgbClr val="00ADEF"/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defRPr sz="1650" b="1">
                <a:solidFill>
                  <a:srgbClr val="F2FBFF"/>
                </a:solidFill>
                <a:latin typeface="Bahnschrift"/>
                <a:ea typeface="Bahnschrift"/>
                <a:cs typeface="Bahnschrift"/>
              </a:defRPr>
            </a:pPr>
            <a:r>
              <a:rPr sz="1650" b="1">
                <a:solidFill>
                  <a:srgbClr val="F2FBFF"/>
                </a:solidFill>
                <a:latin typeface="Bahnschrift"/>
                <a:ea typeface="Bahnschrift"/>
                <a:cs typeface="Bahnschrift"/>
              </a:rPr>
              <a:t>HAAG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E1217A90-E0BC-4C16-9F89-3C3055901D4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76625" y="7429500"/>
            <a:ext cx="1714500" cy="55245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00ADEF"/>
          </a:solidFill>
          <a:ln xmlns:a="http://schemas.openxmlformats.org/drawingml/2006/main" w="9525">
            <a:solidFill>
              <a:srgbClr val="00ADEF"/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defRPr sz="1650" b="1">
                <a:solidFill>
                  <a:srgbClr val="F2FBFF"/>
                </a:solidFill>
                <a:latin typeface="Bahnschrift"/>
                <a:ea typeface="Bahnschrift"/>
                <a:cs typeface="Bahnschrift"/>
              </a:defRPr>
            </a:pPr>
            <a:r>
              <a:rPr sz="1650" b="1">
                <a:solidFill>
                  <a:srgbClr val="F2FBFF"/>
                </a:solidFill>
                <a:latin typeface="Bahnschrift"/>
                <a:ea typeface="Bahnschrift"/>
                <a:cs typeface="Bahnschrift"/>
              </a:rPr>
              <a:t>OIN26</a:t>
            </a:r>
          </a:p>
        </p:txBody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1A992E46-3616-4EE0-8A21-E2CAA330563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5476875" y="7429500"/>
            <a:ext cx="1714500" cy="55245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00ADEF"/>
          </a:solidFill>
          <a:ln xmlns:a="http://schemas.openxmlformats.org/drawingml/2006/main" w="9525">
            <a:solidFill>
              <a:srgbClr val="00ADEF"/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defRPr sz="1650" b="1">
                <a:solidFill>
                  <a:srgbClr val="F2FBFF"/>
                </a:solidFill>
                <a:latin typeface="Bahnschrift"/>
                <a:ea typeface="Bahnschrift"/>
                <a:cs typeface="Bahnschrift"/>
              </a:defRPr>
            </a:pPr>
            <a:r>
              <a:rPr sz="1650" b="1">
                <a:solidFill>
                  <a:srgbClr val="F2FBFF"/>
                </a:solidFill>
                <a:latin typeface="Bahnschrift"/>
                <a:ea typeface="Bahnschrift"/>
                <a:cs typeface="Bahnschrift"/>
              </a:rPr>
              <a:t>PITIC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C47A5349-F14E-4E0B-81AF-33B771513460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76375" y="8143875"/>
            <a:ext cx="1714500" cy="55245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2EB4A3"/>
          </a:solidFill>
          <a:ln xmlns:a="http://schemas.openxmlformats.org/drawingml/2006/main" w="9525">
            <a:solidFill>
              <a:srgbClr val="2EB4A3"/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defRPr sz="1650" b="1">
                <a:solidFill>
                  <a:srgbClr val="F2FBFF"/>
                </a:solidFill>
                <a:latin typeface="Bahnschrift"/>
                <a:ea typeface="Bahnschrift"/>
                <a:cs typeface="Bahnschrift"/>
              </a:defRPr>
            </a:pPr>
            <a:r>
              <a:rPr sz="1650" b="1">
                <a:solidFill>
                  <a:srgbClr val="F2FBFF"/>
                </a:solidFill>
                <a:latin typeface="Bahnschrift"/>
                <a:ea typeface="Bahnschrift"/>
                <a:cs typeface="Bahnschrift"/>
              </a:rPr>
              <a:t>Costura</a:t>
            </a:r>
          </a:p>
        </p:txBody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C516864A-1F92-405A-A5AB-F64B856281E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476625" y="8143875"/>
            <a:ext cx="1714500" cy="55245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2EB4A3"/>
          </a:solidFill>
          <a:ln xmlns:a="http://schemas.openxmlformats.org/drawingml/2006/main" w="9525">
            <a:solidFill>
              <a:srgbClr val="2EB4A3"/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defRPr sz="1650" b="1">
                <a:solidFill>
                  <a:srgbClr val="F2FBFF"/>
                </a:solidFill>
                <a:latin typeface="Bahnschrift"/>
                <a:ea typeface="Bahnschrift"/>
                <a:cs typeface="Bahnschrift"/>
              </a:defRPr>
            </a:pPr>
            <a:r>
              <a:rPr sz="1650" b="1">
                <a:solidFill>
                  <a:srgbClr val="F2FBFF"/>
                </a:solidFill>
                <a:latin typeface="Bahnschrift"/>
                <a:ea typeface="Bahnschrift"/>
                <a:cs typeface="Bahnschrift"/>
              </a:rPr>
              <a:t>Embalagem</a:t>
            </a:r>
          </a:p>
        </p:txBody>
      </p:sp>
      <p:sp>
        <p:nvSpPr>
          <p:cNvPr id="25" name="">
            <a:extLst xmlns:a="http://schemas.openxmlformats.org/drawingml/2006/main">
              <a:ext uri="{FF2B5EF4-FFF2-40B4-BE49-F238E27FC236}">
                <a16:creationId xmlns:a16="http://schemas.microsoft.com/office/drawing/2014/main" id="{46F6745B-F54F-4AAD-B221-DEDEBA42F8C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429750" y="6096000"/>
            <a:ext cx="6858000" cy="285750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102E44"/>
          </a:solidFill>
          <a:ln xmlns:a="http://schemas.openxmlformats.org/drawingml/2006/main" w="9525">
            <a:solidFill>
              <a:srgbClr val="FFFFFF"/>
            </a:solidFill>
          </a:ln>
        </p:spPr>
      </p:sp>
      <p:sp>
        <p:nvSpPr>
          <p:cNvPr id="26" name="">
            <a:extLst xmlns:a="http://schemas.openxmlformats.org/drawingml/2006/main">
              <a:ext uri="{FF2B5EF4-FFF2-40B4-BE49-F238E27FC236}">
                <a16:creationId xmlns:a16="http://schemas.microsoft.com/office/drawing/2014/main" id="{CEDD2D92-468C-48B5-AD0F-E00A2F5FE2B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906000" y="7174230"/>
            <a:ext cx="495300" cy="116014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DEF"/>
          </a:solidFill>
          <a:ln xmlns:a="http://schemas.openxmlformats.org/drawingml/2006/main" w="0">
            <a:solidFill>
              <a:srgbClr val="FFFFFF"/>
            </a:solidFill>
          </a:ln>
        </p:spPr>
      </p:sp>
      <p:sp>
        <p:nvSpPr>
          <p:cNvPr id="27" name="">
            <a:extLst xmlns:a="http://schemas.openxmlformats.org/drawingml/2006/main">
              <a:ext uri="{FF2B5EF4-FFF2-40B4-BE49-F238E27FC236}">
                <a16:creationId xmlns:a16="http://schemas.microsoft.com/office/drawing/2014/main" id="{3A40A0D7-01CA-4AE3-BA08-85B5DE944B53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0810875" y="6694170"/>
            <a:ext cx="495300" cy="164020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EB4A3"/>
          </a:solidFill>
          <a:ln xmlns:a="http://schemas.openxmlformats.org/drawingml/2006/main" w="0">
            <a:solidFill>
              <a:srgbClr val="FFFFFF"/>
            </a:solidFill>
          </a:ln>
        </p:spPr>
      </p:sp>
      <p:sp>
        <p:nvSpPr>
          <p:cNvPr id="28" name="">
            <a:extLst xmlns:a="http://schemas.openxmlformats.org/drawingml/2006/main">
              <a:ext uri="{FF2B5EF4-FFF2-40B4-BE49-F238E27FC236}">
                <a16:creationId xmlns:a16="http://schemas.microsoft.com/office/drawing/2014/main" id="{6C4A685D-E2C4-45AE-AA35-44D74CB05A9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715750" y="7414260"/>
            <a:ext cx="495300" cy="92011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B454"/>
          </a:solidFill>
          <a:ln xmlns:a="http://schemas.openxmlformats.org/drawingml/2006/main" w="0">
            <a:solidFill>
              <a:srgbClr val="FFFFFF"/>
            </a:solidFill>
          </a:ln>
        </p:spPr>
      </p:sp>
      <p:sp>
        <p:nvSpPr>
          <p:cNvPr id="29" name="">
            <a:extLst xmlns:a="http://schemas.openxmlformats.org/drawingml/2006/main">
              <a:ext uri="{FF2B5EF4-FFF2-40B4-BE49-F238E27FC236}">
                <a16:creationId xmlns:a16="http://schemas.microsoft.com/office/drawing/2014/main" id="{D3E9B962-6972-445F-95EC-FA8FEE88BE5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620625" y="6494145"/>
            <a:ext cx="495300" cy="184023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00ADEF"/>
          </a:solidFill>
          <a:ln xmlns:a="http://schemas.openxmlformats.org/drawingml/2006/main" w="0">
            <a:solidFill>
              <a:srgbClr val="FFFFFF"/>
            </a:solidFill>
          </a:ln>
        </p:spPr>
      </p:sp>
      <p:sp>
        <p:nvSpPr>
          <p:cNvPr id="30" name="">
            <a:extLst xmlns:a="http://schemas.openxmlformats.org/drawingml/2006/main">
              <a:ext uri="{FF2B5EF4-FFF2-40B4-BE49-F238E27FC236}">
                <a16:creationId xmlns:a16="http://schemas.microsoft.com/office/drawing/2014/main" id="{4A928D6B-1DC7-4037-9EBA-57E392ACDDD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525500" y="7034213"/>
            <a:ext cx="495300" cy="1300163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2EB4A3"/>
          </a:solidFill>
          <a:ln xmlns:a="http://schemas.openxmlformats.org/drawingml/2006/main" w="0">
            <a:solidFill>
              <a:srgbClr val="FFFFFF"/>
            </a:solidFill>
          </a:ln>
        </p:spPr>
      </p:sp>
      <p:sp>
        <p:nvSpPr>
          <p:cNvPr id="31" name="">
            <a:extLst xmlns:a="http://schemas.openxmlformats.org/drawingml/2006/main">
              <a:ext uri="{FF2B5EF4-FFF2-40B4-BE49-F238E27FC236}">
                <a16:creationId xmlns:a16="http://schemas.microsoft.com/office/drawing/2014/main" id="{D7F5B20E-43E8-41C1-8D07-DBA3E3EDF81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430375" y="6854190"/>
            <a:ext cx="495300" cy="1480185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FFB454"/>
          </a:solidFill>
          <a:ln xmlns:a="http://schemas.openxmlformats.org/drawingml/2006/main" w="0">
            <a:solidFill>
              <a:srgbClr val="FFFFFF"/>
            </a:solidFill>
          </a:ln>
        </p:spPr>
      </p:sp>
      <p:sp>
        <p:nvSpPr>
          <p:cNvPr id="32" name="">
            <a:extLst xmlns:a="http://schemas.openxmlformats.org/drawingml/2006/main">
              <a:ext uri="{FF2B5EF4-FFF2-40B4-BE49-F238E27FC236}">
                <a16:creationId xmlns:a16="http://schemas.microsoft.com/office/drawing/2014/main" id="{6A2E190B-CE2B-4272-8168-0227E5ED953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9906000" y="6524625"/>
            <a:ext cx="5715000" cy="628650"/>
          </a:xfrm>
          <a:prstGeom xmlns:a="http://schemas.openxmlformats.org/drawingml/2006/main" prst="rect">
            <a:avLst/>
          </a:prstGeom>
          <a:ln xmlns:a="http://schemas.openxmlformats.org/drawingml/2006/main" w="0">
            <a:solidFill>
              <a:srgbClr val="07131F"/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F2FBFF"/>
                </a:solidFill>
                <a:latin typeface="Bahnschrift"/>
                <a:ea typeface="Bahnschrift"/>
                <a:cs typeface="Bahnschrift"/>
              </a:defRPr>
            </a:pPr>
            <a:r>
              <a:rPr sz="2250" b="1">
                <a:solidFill>
                  <a:srgbClr val="F2FBFF"/>
                </a:solidFill>
                <a:latin typeface="Bahnschrift"/>
                <a:ea typeface="Bahnschrift"/>
                <a:cs typeface="Bahnschrift"/>
              </a:rPr>
              <a:t>Ranking de gargalos e OPs ha mais tempo sem inspecao</a:t>
            </a:r>
          </a:p>
        </p:txBody>
      </p:sp>
    </p:spTree>
    <p:extLst>
      <p:ext uri="{BB962C8B-B14F-4D97-AF65-F5344CB8AC3E}">
        <p14:creationId xmlns:p14="http://schemas.microsoft.com/office/powerpoint/2010/main" val="1249672553"/>
      </p:ext>
    </p:extLst>
  </p:cSld>
</p:sld>
</file>

<file path=ppt/slides/slide7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E3135330-230D-41F9-8D41-ECBECEB6D46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8288000" cy="10287000"/>
          </a:xfrm>
          <a:prstGeom xmlns:a="http://schemas.openxmlformats.org/drawingml/2006/main" prst="rect">
            <a:avLst/>
          </a:prstGeom>
          <a:gradFill xmlns:a="http://schemas.openxmlformats.org/drawingml/2006/main">
            <a:gsLst>
              <a:gs pos="0">
                <a:srgbClr val="07131F"/>
              </a:gs>
              <a:gs pos="62000">
                <a:srgbClr val="0D2539"/>
              </a:gs>
              <a:gs pos="100000">
                <a:srgbClr val="07131F"/>
              </a:gs>
            </a:gsLst>
            <a:lin ang="2040000"/>
          </a:gradFill>
          <a:ln xmlns:a="http://schemas.openxmlformats.org/drawingml/2006/main" w="0">
            <a:gradFill>
              <a:gsLst>
                <a:gs pos="0">
                  <a:srgbClr val="07131F"/>
                </a:gs>
                <a:gs pos="62000">
                  <a:srgbClr val="0D2539"/>
                </a:gs>
                <a:gs pos="100000">
                  <a:srgbClr val="07131F"/>
                </a:gs>
              </a:gsLst>
              <a:lin ang="2040000"/>
            </a:gradFill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CBA7A959-3D00-4B62-A927-06CE1A2354C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906250" y="-2476500"/>
            <a:ext cx="7810500" cy="78105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2EB4A3"/>
          </a:solidFill>
          <a:ln xmlns:a="http://schemas.openxmlformats.org/drawingml/2006/main" w="0">
            <a:solidFill>
              <a:srgbClr val="2EB4A3"/>
            </a:solidFill>
          </a:ln>
        </p:spPr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69C48EEC-08C6-4215-92C1-29BA0854C0F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-2476500" y="5810250"/>
            <a:ext cx="6191250" cy="61912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2EB4A3"/>
          </a:solidFill>
          <a:ln xmlns:a="http://schemas.openxmlformats.org/drawingml/2006/main" w="0">
            <a:solidFill>
              <a:srgbClr val="2EB4A3"/>
            </a:solidFill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8C4A109C-F6EE-4B9A-A01F-E3FE6F79279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" y="781050"/>
            <a:ext cx="5715000" cy="400050"/>
          </a:xfrm>
          <a:prstGeom xmlns:a="http://schemas.openxmlformats.org/drawingml/2006/main" prst="rect">
            <a:avLst/>
          </a:prstGeom>
          <a:ln xmlns:a="http://schemas.openxmlformats.org/drawingml/2006/main" w="0">
            <a:solidFill>
              <a:srgbClr val="07131F"/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B7F36A"/>
                </a:solidFill>
                <a:latin typeface="Bahnschrift"/>
                <a:ea typeface="Bahnschrift"/>
                <a:cs typeface="Bahnschrift"/>
              </a:defRPr>
            </a:pPr>
            <a:r>
              <a:rPr sz="1500" b="1">
                <a:solidFill>
                  <a:srgbClr val="B7F36A"/>
                </a:solidFill>
                <a:latin typeface="Bahnschrift"/>
                <a:ea typeface="Bahnschrift"/>
                <a:cs typeface="Bahnschrift"/>
              </a:rPr>
              <a:t>ESCALABILIDADE COMERCIAL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723CB4DF-EAB4-49D3-80AA-A603A7FB47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" y="1285875"/>
            <a:ext cx="10287000" cy="1619250"/>
          </a:xfrm>
          <a:prstGeom xmlns:a="http://schemas.openxmlformats.org/drawingml/2006/main" prst="rect">
            <a:avLst/>
          </a:prstGeom>
          <a:ln xmlns:a="http://schemas.openxmlformats.org/drawingml/2006/main" w="0">
            <a:solidFill>
              <a:srgbClr val="07131F"/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5400" b="1">
                <a:solidFill>
                  <a:srgbClr val="F2FBFF"/>
                </a:solidFill>
                <a:latin typeface="Bahnschrift"/>
                <a:ea typeface="Bahnschrift"/>
                <a:cs typeface="Bahnschrift"/>
              </a:defRPr>
            </a:pPr>
            <a:r>
              <a:rPr sz="5400" b="1">
                <a:solidFill>
                  <a:srgbClr val="F2FBFF"/>
                </a:solidFill>
                <a:latin typeface="Bahnschrift"/>
                <a:ea typeface="Bahnschrift"/>
                <a:cs typeface="Bahnschrift"/>
              </a:rPr>
              <a:t>O painel ADMIN vira o instalador operacional.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C4534071-5798-4015-B30B-79F70AD01A7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" y="3714750"/>
            <a:ext cx="4762500" cy="1476375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102E44"/>
          </a:solidFill>
          <a:ln xmlns:a="http://schemas.openxmlformats.org/drawingml/2006/main" w="9525">
            <a:solidFill>
              <a:srgbClr val="FFFFFF"/>
            </a:solidFill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5ABFF2C9-607E-4ED9-A48F-4D0F85CC5C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90650" y="3981450"/>
            <a:ext cx="666750" cy="400050"/>
          </a:xfrm>
          <a:prstGeom xmlns:a="http://schemas.openxmlformats.org/drawingml/2006/main" prst="rect">
            <a:avLst/>
          </a:prstGeom>
          <a:ln xmlns:a="http://schemas.openxmlformats.org/drawingml/2006/main" w="0">
            <a:solidFill>
              <a:srgbClr val="07131F"/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B7F36A"/>
                </a:solidFill>
                <a:latin typeface="Bahnschrift"/>
                <a:ea typeface="Bahnschrift"/>
                <a:cs typeface="Bahnschrift"/>
              </a:defRPr>
            </a:pPr>
            <a:r>
              <a:rPr sz="2025" b="1">
                <a:solidFill>
                  <a:srgbClr val="B7F36A"/>
                </a:solidFill>
                <a:latin typeface="Bahnschrift"/>
                <a:ea typeface="Bahnschrift"/>
                <a:cs typeface="Bahnschrift"/>
              </a:rPr>
              <a:t>01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18EF8CB1-6584-4522-A67D-7FC5E7AFDC6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143125" y="3981450"/>
            <a:ext cx="3333750" cy="781050"/>
          </a:xfrm>
          <a:prstGeom xmlns:a="http://schemas.openxmlformats.org/drawingml/2006/main" prst="rect">
            <a:avLst/>
          </a:prstGeom>
          <a:ln xmlns:a="http://schemas.openxmlformats.org/drawingml/2006/main" w="0">
            <a:solidFill>
              <a:srgbClr val="07131F"/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F2FBFF"/>
                </a:solidFill>
                <a:latin typeface="Bahnschrift"/>
                <a:ea typeface="Bahnschrift"/>
                <a:cs typeface="Bahnschrift"/>
              </a:defRPr>
            </a:pPr>
            <a:r>
              <a:rPr sz="2250" b="1">
                <a:solidFill>
                  <a:srgbClr val="F2FBFF"/>
                </a:solidFill>
                <a:latin typeface="Bahnschrift"/>
                <a:ea typeface="Bahnschrift"/>
                <a:cs typeface="Bahnschrift"/>
              </a:rPr>
              <a:t>Identidade do cliente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710CD118-35D0-4634-B20F-CEB7677DEC0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3714750"/>
            <a:ext cx="4762500" cy="1476375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102E44"/>
          </a:solidFill>
          <a:ln xmlns:a="http://schemas.openxmlformats.org/drawingml/2006/main" w="9525">
            <a:solidFill>
              <a:srgbClr val="FFFFFF"/>
            </a:solidFill>
          </a:ln>
        </p:spPr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6DA1A83B-3EC9-49E0-8AB1-E2A4903763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19900" y="3981450"/>
            <a:ext cx="666750" cy="400050"/>
          </a:xfrm>
          <a:prstGeom xmlns:a="http://schemas.openxmlformats.org/drawingml/2006/main" prst="rect">
            <a:avLst/>
          </a:prstGeom>
          <a:ln xmlns:a="http://schemas.openxmlformats.org/drawingml/2006/main" w="0">
            <a:solidFill>
              <a:srgbClr val="07131F"/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B7F36A"/>
                </a:solidFill>
                <a:latin typeface="Bahnschrift"/>
                <a:ea typeface="Bahnschrift"/>
                <a:cs typeface="Bahnschrift"/>
              </a:defRPr>
            </a:pPr>
            <a:r>
              <a:rPr sz="2025" b="1">
                <a:solidFill>
                  <a:srgbClr val="B7F36A"/>
                </a:solidFill>
                <a:latin typeface="Bahnschrift"/>
                <a:ea typeface="Bahnschrift"/>
                <a:cs typeface="Bahnschrift"/>
              </a:rPr>
              <a:t>02</a:t>
            </a:r>
          </a:p>
        </p:txBody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27F8E8C0-61AD-4897-BF08-ACC6EB6C81F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72375" y="3981450"/>
            <a:ext cx="3333750" cy="781050"/>
          </a:xfrm>
          <a:prstGeom xmlns:a="http://schemas.openxmlformats.org/drawingml/2006/main" prst="rect">
            <a:avLst/>
          </a:prstGeom>
          <a:ln xmlns:a="http://schemas.openxmlformats.org/drawingml/2006/main" w="0">
            <a:solidFill>
              <a:srgbClr val="07131F"/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F2FBFF"/>
                </a:solidFill>
                <a:latin typeface="Bahnschrift"/>
                <a:ea typeface="Bahnschrift"/>
                <a:cs typeface="Bahnschrift"/>
              </a:defRPr>
            </a:pPr>
            <a:r>
              <a:rPr sz="2250" b="1">
                <a:solidFill>
                  <a:srgbClr val="F2FBFF"/>
                </a:solidFill>
                <a:latin typeface="Bahnschrift"/>
                <a:ea typeface="Bahnschrift"/>
                <a:cs typeface="Bahnschrift"/>
              </a:rPr>
              <a:t>SLA e regras de inspecao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C9B3608E-EEDE-4E4D-84AD-EA7B2B73D75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001500" y="3714750"/>
            <a:ext cx="4762500" cy="1476375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102E44"/>
          </a:solidFill>
          <a:ln xmlns:a="http://schemas.openxmlformats.org/drawingml/2006/main" w="9525">
            <a:solidFill>
              <a:srgbClr val="FFFFFF"/>
            </a:solidFill>
          </a:ln>
        </p:spPr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3DB84EE4-AD85-428A-B098-B3D04644B1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249150" y="3981450"/>
            <a:ext cx="666750" cy="400050"/>
          </a:xfrm>
          <a:prstGeom xmlns:a="http://schemas.openxmlformats.org/drawingml/2006/main" prst="rect">
            <a:avLst/>
          </a:prstGeom>
          <a:ln xmlns:a="http://schemas.openxmlformats.org/drawingml/2006/main" w="0">
            <a:solidFill>
              <a:srgbClr val="07131F"/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B7F36A"/>
                </a:solidFill>
                <a:latin typeface="Bahnschrift"/>
                <a:ea typeface="Bahnschrift"/>
                <a:cs typeface="Bahnschrift"/>
              </a:defRPr>
            </a:pPr>
            <a:r>
              <a:rPr sz="2025" b="1">
                <a:solidFill>
                  <a:srgbClr val="B7F36A"/>
                </a:solidFill>
                <a:latin typeface="Bahnschrift"/>
                <a:ea typeface="Bahnschrift"/>
                <a:cs typeface="Bahnschrift"/>
              </a:rPr>
              <a:t>03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236020FB-D801-4AB6-AA3B-DF725750DF6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001625" y="3981450"/>
            <a:ext cx="3333750" cy="781050"/>
          </a:xfrm>
          <a:prstGeom xmlns:a="http://schemas.openxmlformats.org/drawingml/2006/main" prst="rect">
            <a:avLst/>
          </a:prstGeom>
          <a:ln xmlns:a="http://schemas.openxmlformats.org/drawingml/2006/main" w="0">
            <a:solidFill>
              <a:srgbClr val="07131F"/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F2FBFF"/>
                </a:solidFill>
                <a:latin typeface="Bahnschrift"/>
                <a:ea typeface="Bahnschrift"/>
                <a:cs typeface="Bahnschrift"/>
              </a:defRPr>
            </a:pPr>
            <a:r>
              <a:rPr sz="2250" b="1">
                <a:solidFill>
                  <a:srgbClr val="F2FBFF"/>
                </a:solidFill>
                <a:latin typeface="Bahnschrift"/>
                <a:ea typeface="Bahnschrift"/>
                <a:cs typeface="Bahnschrift"/>
              </a:rPr>
              <a:t>Workers Oracle e fotos</a:t>
            </a:r>
          </a:p>
        </p:txBody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6BD2CD92-60D2-4174-9268-DDDD6A253E7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" y="5715000"/>
            <a:ext cx="4762500" cy="1476375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102E44"/>
          </a:solidFill>
          <a:ln xmlns:a="http://schemas.openxmlformats.org/drawingml/2006/main" w="9525">
            <a:solidFill>
              <a:srgbClr val="FFFFFF"/>
            </a:solidFill>
          </a:ln>
        </p:spPr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30789B5B-F019-4F93-9948-4DC5E992F1C8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90650" y="5981700"/>
            <a:ext cx="666750" cy="400050"/>
          </a:xfrm>
          <a:prstGeom xmlns:a="http://schemas.openxmlformats.org/drawingml/2006/main" prst="rect">
            <a:avLst/>
          </a:prstGeom>
          <a:ln xmlns:a="http://schemas.openxmlformats.org/drawingml/2006/main" w="0">
            <a:solidFill>
              <a:srgbClr val="07131F"/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B7F36A"/>
                </a:solidFill>
                <a:latin typeface="Bahnschrift"/>
                <a:ea typeface="Bahnschrift"/>
                <a:cs typeface="Bahnschrift"/>
              </a:defRPr>
            </a:pPr>
            <a:r>
              <a:rPr sz="2025" b="1">
                <a:solidFill>
                  <a:srgbClr val="B7F36A"/>
                </a:solidFill>
                <a:latin typeface="Bahnschrift"/>
                <a:ea typeface="Bahnschrift"/>
                <a:cs typeface="Bahnschrift"/>
              </a:rPr>
              <a:t>04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0FDFAAA3-1C52-4B21-93D6-56A2E7164C8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143125" y="5981700"/>
            <a:ext cx="3333750" cy="781050"/>
          </a:xfrm>
          <a:prstGeom xmlns:a="http://schemas.openxmlformats.org/drawingml/2006/main" prst="rect">
            <a:avLst/>
          </a:prstGeom>
          <a:ln xmlns:a="http://schemas.openxmlformats.org/drawingml/2006/main" w="0">
            <a:solidFill>
              <a:srgbClr val="07131F"/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F2FBFF"/>
                </a:solidFill>
                <a:latin typeface="Bahnschrift"/>
                <a:ea typeface="Bahnschrift"/>
                <a:cs typeface="Bahnschrift"/>
              </a:defRPr>
            </a:pPr>
            <a:r>
              <a:rPr sz="2250" b="1">
                <a:solidFill>
                  <a:srgbClr val="F2FBFF"/>
                </a:solidFill>
                <a:latin typeface="Bahnschrift"/>
                <a:ea typeface="Bahnschrift"/>
                <a:cs typeface="Bahnschrift"/>
              </a:rPr>
              <a:t>Modulos ativos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50A24607-D1CB-42FA-B03F-79384A370739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572250" y="5715000"/>
            <a:ext cx="4762500" cy="1476375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102E44"/>
          </a:solidFill>
          <a:ln xmlns:a="http://schemas.openxmlformats.org/drawingml/2006/main" w="9525">
            <a:solidFill>
              <a:srgbClr val="FFFFFF"/>
            </a:solidFill>
          </a:ln>
        </p:spPr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A3981055-CF31-4FFE-811F-0364971323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819900" y="5981700"/>
            <a:ext cx="666750" cy="400050"/>
          </a:xfrm>
          <a:prstGeom xmlns:a="http://schemas.openxmlformats.org/drawingml/2006/main" prst="rect">
            <a:avLst/>
          </a:prstGeom>
          <a:ln xmlns:a="http://schemas.openxmlformats.org/drawingml/2006/main" w="0">
            <a:solidFill>
              <a:srgbClr val="07131F"/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B7F36A"/>
                </a:solidFill>
                <a:latin typeface="Bahnschrift"/>
                <a:ea typeface="Bahnschrift"/>
                <a:cs typeface="Bahnschrift"/>
              </a:defRPr>
            </a:pPr>
            <a:r>
              <a:rPr sz="2025" b="1">
                <a:solidFill>
                  <a:srgbClr val="B7F36A"/>
                </a:solidFill>
                <a:latin typeface="Bahnschrift"/>
                <a:ea typeface="Bahnschrift"/>
                <a:cs typeface="Bahnschrift"/>
              </a:rPr>
              <a:t>05</a:t>
            </a:r>
          </a:p>
        </p:txBody>
      </p:sp>
      <p:sp>
        <p:nvSpPr>
          <p:cNvPr id="20" name="">
            <a:extLst xmlns:a="http://schemas.openxmlformats.org/drawingml/2006/main">
              <a:ext uri="{FF2B5EF4-FFF2-40B4-BE49-F238E27FC236}">
                <a16:creationId xmlns:a16="http://schemas.microsoft.com/office/drawing/2014/main" id="{EDA5F806-9391-450E-A56B-A68303D0CCD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572375" y="5981700"/>
            <a:ext cx="3333750" cy="781050"/>
          </a:xfrm>
          <a:prstGeom xmlns:a="http://schemas.openxmlformats.org/drawingml/2006/main" prst="rect">
            <a:avLst/>
          </a:prstGeom>
          <a:ln xmlns:a="http://schemas.openxmlformats.org/drawingml/2006/main" w="0">
            <a:solidFill>
              <a:srgbClr val="07131F"/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F2FBFF"/>
                </a:solidFill>
                <a:latin typeface="Bahnschrift"/>
                <a:ea typeface="Bahnschrift"/>
                <a:cs typeface="Bahnschrift"/>
              </a:defRPr>
            </a:pPr>
            <a:r>
              <a:rPr sz="2250" b="1">
                <a:solidFill>
                  <a:srgbClr val="F2FBFF"/>
                </a:solidFill>
                <a:latin typeface="Bahnschrift"/>
                <a:ea typeface="Bahnschrift"/>
                <a:cs typeface="Bahnschrift"/>
              </a:rPr>
              <a:t>Checklist de banco</a:t>
            </a:r>
          </a:p>
        </p:txBody>
      </p:sp>
      <p:sp>
        <p:nvSpPr>
          <p:cNvPr id="21" name="">
            <a:extLst xmlns:a="http://schemas.openxmlformats.org/drawingml/2006/main">
              <a:ext uri="{FF2B5EF4-FFF2-40B4-BE49-F238E27FC236}">
                <a16:creationId xmlns:a16="http://schemas.microsoft.com/office/drawing/2014/main" id="{4ACAD205-EFBF-4856-B45A-72A40932C98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001500" y="5715000"/>
            <a:ext cx="4762500" cy="1476375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102E44"/>
          </a:solidFill>
          <a:ln xmlns:a="http://schemas.openxmlformats.org/drawingml/2006/main" w="9525">
            <a:solidFill>
              <a:srgbClr val="FFFFFF"/>
            </a:solidFill>
          </a:ln>
        </p:spPr>
      </p:sp>
      <p:sp>
        <p:nvSpPr>
          <p:cNvPr id="22" name="">
            <a:extLst xmlns:a="http://schemas.openxmlformats.org/drawingml/2006/main">
              <a:ext uri="{FF2B5EF4-FFF2-40B4-BE49-F238E27FC236}">
                <a16:creationId xmlns:a16="http://schemas.microsoft.com/office/drawing/2014/main" id="{B7BD8295-63CE-4BBB-9894-D5B63CB971F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249150" y="5981700"/>
            <a:ext cx="666750" cy="400050"/>
          </a:xfrm>
          <a:prstGeom xmlns:a="http://schemas.openxmlformats.org/drawingml/2006/main" prst="rect">
            <a:avLst/>
          </a:prstGeom>
          <a:ln xmlns:a="http://schemas.openxmlformats.org/drawingml/2006/main" w="0">
            <a:solidFill>
              <a:srgbClr val="07131F"/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025" b="1">
                <a:solidFill>
                  <a:srgbClr val="B7F36A"/>
                </a:solidFill>
                <a:latin typeface="Bahnschrift"/>
                <a:ea typeface="Bahnschrift"/>
                <a:cs typeface="Bahnschrift"/>
              </a:defRPr>
            </a:pPr>
            <a:r>
              <a:rPr sz="2025" b="1">
                <a:solidFill>
                  <a:srgbClr val="B7F36A"/>
                </a:solidFill>
                <a:latin typeface="Bahnschrift"/>
                <a:ea typeface="Bahnschrift"/>
                <a:cs typeface="Bahnschrift"/>
              </a:rPr>
              <a:t>06</a:t>
            </a:r>
          </a:p>
        </p:txBody>
      </p:sp>
      <p:sp>
        <p:nvSpPr>
          <p:cNvPr id="23" name="">
            <a:extLst xmlns:a="http://schemas.openxmlformats.org/drawingml/2006/main">
              <a:ext uri="{FF2B5EF4-FFF2-40B4-BE49-F238E27FC236}">
                <a16:creationId xmlns:a16="http://schemas.microsoft.com/office/drawing/2014/main" id="{BC015354-B7D3-4255-94B5-01D96986C31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3001625" y="5981700"/>
            <a:ext cx="3333750" cy="781050"/>
          </a:xfrm>
          <a:prstGeom xmlns:a="http://schemas.openxmlformats.org/drawingml/2006/main" prst="rect">
            <a:avLst/>
          </a:prstGeom>
          <a:ln xmlns:a="http://schemas.openxmlformats.org/drawingml/2006/main" w="0">
            <a:solidFill>
              <a:srgbClr val="07131F"/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250" b="1">
                <a:solidFill>
                  <a:srgbClr val="F2FBFF"/>
                </a:solidFill>
                <a:latin typeface="Bahnschrift"/>
                <a:ea typeface="Bahnschrift"/>
                <a:cs typeface="Bahnschrift"/>
              </a:defRPr>
            </a:pPr>
            <a:r>
              <a:rPr sz="2250" b="1">
                <a:solidFill>
                  <a:srgbClr val="F2FBFF"/>
                </a:solidFill>
                <a:latin typeface="Bahnschrift"/>
                <a:ea typeface="Bahnschrift"/>
                <a:cs typeface="Bahnschrift"/>
              </a:rPr>
              <a:t>Roteiro de publicacao</a:t>
            </a:r>
          </a:p>
        </p:txBody>
      </p:sp>
      <p:sp>
        <p:nvSpPr>
          <p:cNvPr id="24" name="">
            <a:extLst xmlns:a="http://schemas.openxmlformats.org/drawingml/2006/main">
              <a:ext uri="{FF2B5EF4-FFF2-40B4-BE49-F238E27FC236}">
                <a16:creationId xmlns:a16="http://schemas.microsoft.com/office/drawing/2014/main" id="{B8940633-8CD8-4935-853D-969B3DA28F5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2476500" y="8143875"/>
            <a:ext cx="13335000" cy="666750"/>
          </a:xfrm>
          <a:prstGeom xmlns:a="http://schemas.openxmlformats.org/drawingml/2006/main" prst="rect">
            <a:avLst/>
          </a:prstGeom>
          <a:ln xmlns:a="http://schemas.openxmlformats.org/drawingml/2006/main" w="0">
            <a:solidFill>
              <a:srgbClr val="07131F"/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ctr">
              <a:defRPr sz="2550" b="1">
                <a:solidFill>
                  <a:srgbClr val="D7F4FF"/>
                </a:solidFill>
                <a:latin typeface="Bahnschrift"/>
                <a:ea typeface="Bahnschrift"/>
                <a:cs typeface="Bahnschrift"/>
              </a:defRPr>
            </a:pPr>
            <a:r>
              <a:rPr sz="2550" b="1">
                <a:solidFill>
                  <a:srgbClr val="D7F4FF"/>
                </a:solidFill>
                <a:latin typeface="Bahnschrift"/>
                <a:ea typeface="Bahnschrift"/>
                <a:cs typeface="Bahnschrift"/>
              </a:rPr>
              <a:t>Menos arquivo editado manualmente. Mais repetibilidade para vender implantacoes mensais.</a:t>
            </a:r>
          </a:p>
        </p:txBody>
      </p:sp>
    </p:spTree>
    <p:extLst>
      <p:ext uri="{BB962C8B-B14F-4D97-AF65-F5344CB8AC3E}">
        <p14:creationId xmlns:p14="http://schemas.microsoft.com/office/powerpoint/2010/main" val="956089708"/>
      </p:ext>
    </p:extLst>
  </p:cSld>
</p:sld>
</file>

<file path=ppt/slides/slide8.xml><?xml version="1.0" encoding="utf-8"?>
<p:sld xmlns:p="http://schemas.openxmlformats.org/presentationml/2006/main">
  <p:cSld>
    <p:spTree>
      <p:nvGrpSpPr>
        <p:cNvPr id="1" name=""/>
        <p:cNvGrpSpPr/>
        <p:nvPr/>
      </p:nvGrpSpPr>
      <p:grpSpPr>
        <a:xfrm xmlns:a="http://schemas.openxmlformats.org/drawingml/2006/main"/>
      </p:grpSpPr>
      <p:sp>
        <p:nvSpPr>
          <p:cNvPr id="1" name="">
            <a:extLst xmlns:a="http://schemas.openxmlformats.org/drawingml/2006/main">
              <a:ext uri="{FF2B5EF4-FFF2-40B4-BE49-F238E27FC236}">
                <a16:creationId xmlns:a16="http://schemas.microsoft.com/office/drawing/2014/main" id="{878062C8-117E-48CE-9EA5-74E0F47EC1C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0" y="0"/>
            <a:ext cx="18288000" cy="10287000"/>
          </a:xfrm>
          <a:prstGeom xmlns:a="http://schemas.openxmlformats.org/drawingml/2006/main" prst="rect">
            <a:avLst/>
          </a:prstGeom>
          <a:gradFill xmlns:a="http://schemas.openxmlformats.org/drawingml/2006/main">
            <a:gsLst>
              <a:gs pos="0">
                <a:srgbClr val="07131F"/>
              </a:gs>
              <a:gs pos="62000">
                <a:srgbClr val="0D2539"/>
              </a:gs>
              <a:gs pos="100000">
                <a:srgbClr val="07131F"/>
              </a:gs>
            </a:gsLst>
            <a:lin ang="2040000"/>
          </a:gradFill>
          <a:ln xmlns:a="http://schemas.openxmlformats.org/drawingml/2006/main" w="0">
            <a:gradFill>
              <a:gsLst>
                <a:gs pos="0">
                  <a:srgbClr val="07131F"/>
                </a:gs>
                <a:gs pos="62000">
                  <a:srgbClr val="0D2539"/>
                </a:gs>
                <a:gs pos="100000">
                  <a:srgbClr val="07131F"/>
                </a:gs>
              </a:gsLst>
              <a:lin ang="2040000"/>
            </a:gradFill>
          </a:ln>
        </p:spPr>
      </p:sp>
      <p:sp>
        <p:nvSpPr>
          <p:cNvPr id="2" name="">
            <a:extLst xmlns:a="http://schemas.openxmlformats.org/drawingml/2006/main">
              <a:ext uri="{FF2B5EF4-FFF2-40B4-BE49-F238E27FC236}">
                <a16:creationId xmlns:a16="http://schemas.microsoft.com/office/drawing/2014/main" id="{EACA53A7-2869-43B3-B37B-C2ACD530EB3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906250" y="-2476500"/>
            <a:ext cx="7810500" cy="781050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00ADEF"/>
          </a:solidFill>
          <a:ln xmlns:a="http://schemas.openxmlformats.org/drawingml/2006/main" w="0">
            <a:solidFill>
              <a:srgbClr val="00ADEF"/>
            </a:solidFill>
          </a:ln>
        </p:spPr>
      </p:sp>
      <p:sp>
        <p:nvSpPr>
          <p:cNvPr id="3" name="">
            <a:extLst xmlns:a="http://schemas.openxmlformats.org/drawingml/2006/main">
              <a:ext uri="{FF2B5EF4-FFF2-40B4-BE49-F238E27FC236}">
                <a16:creationId xmlns:a16="http://schemas.microsoft.com/office/drawing/2014/main" id="{9C2CC338-5940-460F-B70D-7E660D2869B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-2476500" y="5810250"/>
            <a:ext cx="6191250" cy="6191250"/>
          </a:xfrm>
          <a:prstGeom xmlns:a="http://schemas.openxmlformats.org/drawingml/2006/main" prst="ellipse">
            <a:avLst/>
          </a:prstGeom>
          <a:solidFill xmlns:a="http://schemas.openxmlformats.org/drawingml/2006/main">
            <a:srgbClr val="2EB4A3"/>
          </a:solidFill>
          <a:ln xmlns:a="http://schemas.openxmlformats.org/drawingml/2006/main" w="0">
            <a:solidFill>
              <a:srgbClr val="2EB4A3"/>
            </a:solidFill>
          </a:ln>
        </p:spPr>
      </p:sp>
      <p:sp>
        <p:nvSpPr>
          <p:cNvPr id="4" name="">
            <a:extLst xmlns:a="http://schemas.openxmlformats.org/drawingml/2006/main">
              <a:ext uri="{FF2B5EF4-FFF2-40B4-BE49-F238E27FC236}">
                <a16:creationId xmlns:a16="http://schemas.microsoft.com/office/drawing/2014/main" id="{BB70F307-CF92-4346-82F7-5C3A40D1BB4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" y="781050"/>
            <a:ext cx="5715000" cy="400050"/>
          </a:xfrm>
          <a:prstGeom xmlns:a="http://schemas.openxmlformats.org/drawingml/2006/main" prst="rect">
            <a:avLst/>
          </a:prstGeom>
          <a:ln xmlns:a="http://schemas.openxmlformats.org/drawingml/2006/main" w="0">
            <a:solidFill>
              <a:srgbClr val="07131F"/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500" b="1">
                <a:solidFill>
                  <a:srgbClr val="B7F36A"/>
                </a:solidFill>
                <a:latin typeface="Bahnschrift"/>
                <a:ea typeface="Bahnschrift"/>
                <a:cs typeface="Bahnschrift"/>
              </a:defRPr>
            </a:pPr>
            <a:r>
              <a:rPr sz="1500" b="1">
                <a:solidFill>
                  <a:srgbClr val="B7F36A"/>
                </a:solidFill>
                <a:latin typeface="Bahnschrift"/>
                <a:ea typeface="Bahnschrift"/>
                <a:cs typeface="Bahnschrift"/>
              </a:rPr>
              <a:t>COMO VENDER</a:t>
            </a:r>
          </a:p>
        </p:txBody>
      </p:sp>
      <p:sp>
        <p:nvSpPr>
          <p:cNvPr id="5" name="">
            <a:extLst xmlns:a="http://schemas.openxmlformats.org/drawingml/2006/main">
              <a:ext uri="{FF2B5EF4-FFF2-40B4-BE49-F238E27FC236}">
                <a16:creationId xmlns:a16="http://schemas.microsoft.com/office/drawing/2014/main" id="{80DBBB6C-B0D7-4A0E-8A25-D4FBCDD2FF7B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" y="1285875"/>
            <a:ext cx="10287000" cy="1905000"/>
          </a:xfrm>
          <a:prstGeom xmlns:a="http://schemas.openxmlformats.org/drawingml/2006/main" prst="rect">
            <a:avLst/>
          </a:prstGeom>
          <a:ln xmlns:a="http://schemas.openxmlformats.org/drawingml/2006/main" w="0">
            <a:solidFill>
              <a:srgbClr val="07131F"/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5400" b="1">
                <a:solidFill>
                  <a:srgbClr val="F2FBFF"/>
                </a:solidFill>
                <a:latin typeface="Bahnschrift"/>
                <a:ea typeface="Bahnschrift"/>
                <a:cs typeface="Bahnschrift"/>
              </a:defRPr>
            </a:pPr>
            <a:r>
              <a:rPr sz="5400" b="1">
                <a:solidFill>
                  <a:srgbClr val="F2FBFF"/>
                </a:solidFill>
                <a:latin typeface="Bahnschrift"/>
                <a:ea typeface="Bahnschrift"/>
                <a:cs typeface="Bahnschrift"/>
              </a:rPr>
              <a:t>Nao venda apenas inspecao. Venda rastreabilidade operacional.</a:t>
            </a:r>
          </a:p>
        </p:txBody>
      </p:sp>
      <p:sp>
        <p:nvSpPr>
          <p:cNvPr id="6" name="">
            <a:extLst xmlns:a="http://schemas.openxmlformats.org/drawingml/2006/main">
              <a:ext uri="{FF2B5EF4-FFF2-40B4-BE49-F238E27FC236}">
                <a16:creationId xmlns:a16="http://schemas.microsoft.com/office/drawing/2014/main" id="{6B7B414D-FA1A-49CE-B488-B6CC66A8AA15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143000" y="3905250"/>
            <a:ext cx="4762500" cy="295275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102E44"/>
          </a:solidFill>
          <a:ln xmlns:a="http://schemas.openxmlformats.org/drawingml/2006/main" w="9525">
            <a:solidFill>
              <a:srgbClr val="FFFFFF"/>
            </a:solidFill>
          </a:ln>
        </p:spPr>
      </p:sp>
      <p:sp>
        <p:nvSpPr>
          <p:cNvPr id="7" name="">
            <a:extLst xmlns:a="http://schemas.openxmlformats.org/drawingml/2006/main">
              <a:ext uri="{FF2B5EF4-FFF2-40B4-BE49-F238E27FC236}">
                <a16:creationId xmlns:a16="http://schemas.microsoft.com/office/drawing/2014/main" id="{E5270B9C-6890-4DA1-90CD-D68288A0FB52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09700" y="4152900"/>
            <a:ext cx="762000" cy="400050"/>
          </a:xfrm>
          <a:prstGeom xmlns:a="http://schemas.openxmlformats.org/drawingml/2006/main" prst="rect">
            <a:avLst/>
          </a:prstGeom>
          <a:ln xmlns:a="http://schemas.openxmlformats.org/drawingml/2006/main" w="0">
            <a:solidFill>
              <a:srgbClr val="07131F"/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00ADEF"/>
                </a:solidFill>
                <a:latin typeface="Bahnschrift"/>
                <a:ea typeface="Bahnschrift"/>
                <a:cs typeface="Bahnschrift"/>
              </a:defRPr>
            </a:pPr>
            <a:r>
              <a:rPr sz="1800" b="1">
                <a:solidFill>
                  <a:srgbClr val="00ADEF"/>
                </a:solidFill>
                <a:latin typeface="Bahnschrift"/>
                <a:ea typeface="Bahnschrift"/>
                <a:cs typeface="Bahnschrift"/>
              </a:rPr>
              <a:t>01</a:t>
            </a:r>
          </a:p>
        </p:txBody>
      </p:sp>
      <p:sp>
        <p:nvSpPr>
          <p:cNvPr id="8" name="">
            <a:extLst xmlns:a="http://schemas.openxmlformats.org/drawingml/2006/main">
              <a:ext uri="{FF2B5EF4-FFF2-40B4-BE49-F238E27FC236}">
                <a16:creationId xmlns:a16="http://schemas.microsoft.com/office/drawing/2014/main" id="{2926EDA1-97C5-4345-BF81-9F98B76D4C9E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09700" y="4591050"/>
            <a:ext cx="4229100" cy="552450"/>
          </a:xfrm>
          <a:prstGeom xmlns:a="http://schemas.openxmlformats.org/drawingml/2006/main" prst="rect">
            <a:avLst/>
          </a:prstGeom>
          <a:ln xmlns:a="http://schemas.openxmlformats.org/drawingml/2006/main" w="0">
            <a:solidFill>
              <a:srgbClr val="07131F"/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1">
                <a:solidFill>
                  <a:srgbClr val="F2FBFF"/>
                </a:solidFill>
                <a:latin typeface="Bahnschrift"/>
                <a:ea typeface="Bahnschrift"/>
                <a:cs typeface="Bahnschrift"/>
              </a:defRPr>
            </a:pPr>
            <a:r>
              <a:rPr sz="2325" b="1">
                <a:solidFill>
                  <a:srgbClr val="F2FBFF"/>
                </a:solidFill>
                <a:latin typeface="Bahnschrift"/>
                <a:ea typeface="Bahnschrift"/>
                <a:cs typeface="Bahnschrift"/>
              </a:rPr>
              <a:t>Plano base</a:t>
            </a:r>
          </a:p>
        </p:txBody>
      </p:sp>
      <p:sp>
        <p:nvSpPr>
          <p:cNvPr id="9" name="">
            <a:extLst xmlns:a="http://schemas.openxmlformats.org/drawingml/2006/main">
              <a:ext uri="{FF2B5EF4-FFF2-40B4-BE49-F238E27FC236}">
                <a16:creationId xmlns:a16="http://schemas.microsoft.com/office/drawing/2014/main" id="{758E2AB0-4307-49FA-854C-F227B2775AE7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409700" y="5143500"/>
            <a:ext cx="4229100" cy="1619250"/>
          </a:xfrm>
          <a:prstGeom xmlns:a="http://schemas.openxmlformats.org/drawingml/2006/main" prst="rect">
            <a:avLst/>
          </a:prstGeom>
          <a:ln xmlns:a="http://schemas.openxmlformats.org/drawingml/2006/main" w="0">
            <a:solidFill>
              <a:srgbClr val="07131F"/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725" b="0">
                <a:solidFill>
                  <a:srgbClr val="9EBBD0"/>
                </a:solidFill>
                <a:latin typeface="Bahnschrift"/>
                <a:ea typeface="Bahnschrift"/>
                <a:cs typeface="Bahnschrift"/>
              </a:defRPr>
            </a:pPr>
            <a:r>
              <a:rPr sz="1725" b="0">
                <a:solidFill>
                  <a:srgbClr val="9EBBD0"/>
                </a:solidFill>
                <a:latin typeface="Bahnschrift"/>
                <a:ea typeface="Bahnschrift"/>
                <a:cs typeface="Bahnschrift"/>
              </a:rPr>
              <a:t>Inspecao + dashboard + relatorios para empresas que terceirizam costura, embalagem ou etapas externas.</a:t>
            </a:r>
          </a:p>
        </p:txBody>
      </p:sp>
      <p:sp>
        <p:nvSpPr>
          <p:cNvPr id="10" name="">
            <a:extLst xmlns:a="http://schemas.openxmlformats.org/drawingml/2006/main">
              <a:ext uri="{FF2B5EF4-FFF2-40B4-BE49-F238E27FC236}">
                <a16:creationId xmlns:a16="http://schemas.microsoft.com/office/drawing/2014/main" id="{8318F5CE-B741-4B03-BBC8-275CDF985E1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6762750" y="3905250"/>
            <a:ext cx="4762500" cy="295275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102E44"/>
          </a:solidFill>
          <a:ln xmlns:a="http://schemas.openxmlformats.org/drawingml/2006/main" w="9525">
            <a:solidFill>
              <a:srgbClr val="FFFFFF"/>
            </a:solidFill>
          </a:ln>
        </p:spPr>
      </p:sp>
      <p:sp>
        <p:nvSpPr>
          <p:cNvPr id="11" name="">
            <a:extLst xmlns:a="http://schemas.openxmlformats.org/drawingml/2006/main">
              <a:ext uri="{FF2B5EF4-FFF2-40B4-BE49-F238E27FC236}">
                <a16:creationId xmlns:a16="http://schemas.microsoft.com/office/drawing/2014/main" id="{5C013AF5-9824-4A18-B99D-25BDC75F9C8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29450" y="4152900"/>
            <a:ext cx="762000" cy="400050"/>
          </a:xfrm>
          <a:prstGeom xmlns:a="http://schemas.openxmlformats.org/drawingml/2006/main" prst="rect">
            <a:avLst/>
          </a:prstGeom>
          <a:ln xmlns:a="http://schemas.openxmlformats.org/drawingml/2006/main" w="0">
            <a:solidFill>
              <a:srgbClr val="07131F"/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2EB4A3"/>
                </a:solidFill>
                <a:latin typeface="Bahnschrift"/>
                <a:ea typeface="Bahnschrift"/>
                <a:cs typeface="Bahnschrift"/>
              </a:defRPr>
            </a:pPr>
            <a:r>
              <a:rPr sz="1800" b="1">
                <a:solidFill>
                  <a:srgbClr val="2EB4A3"/>
                </a:solidFill>
                <a:latin typeface="Bahnschrift"/>
                <a:ea typeface="Bahnschrift"/>
                <a:cs typeface="Bahnschrift"/>
              </a:rPr>
              <a:t>02</a:t>
            </a:r>
          </a:p>
        </p:txBody>
      </p:sp>
      <p:sp>
        <p:nvSpPr>
          <p:cNvPr id="12" name="">
            <a:extLst xmlns:a="http://schemas.openxmlformats.org/drawingml/2006/main">
              <a:ext uri="{FF2B5EF4-FFF2-40B4-BE49-F238E27FC236}">
                <a16:creationId xmlns:a16="http://schemas.microsoft.com/office/drawing/2014/main" id="{1AF54A44-4B91-4D85-A195-7ADE0630ADE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29450" y="4591050"/>
            <a:ext cx="4229100" cy="552450"/>
          </a:xfrm>
          <a:prstGeom xmlns:a="http://schemas.openxmlformats.org/drawingml/2006/main" prst="rect">
            <a:avLst/>
          </a:prstGeom>
          <a:ln xmlns:a="http://schemas.openxmlformats.org/drawingml/2006/main" w="0">
            <a:solidFill>
              <a:srgbClr val="07131F"/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1">
                <a:solidFill>
                  <a:srgbClr val="F2FBFF"/>
                </a:solidFill>
                <a:latin typeface="Bahnschrift"/>
                <a:ea typeface="Bahnschrift"/>
                <a:cs typeface="Bahnschrift"/>
              </a:defRPr>
            </a:pPr>
            <a:r>
              <a:rPr sz="2325" b="1">
                <a:solidFill>
                  <a:srgbClr val="F2FBFF"/>
                </a:solidFill>
                <a:latin typeface="Bahnschrift"/>
                <a:ea typeface="Bahnschrift"/>
                <a:cs typeface="Bahnschrift"/>
              </a:rPr>
              <a:t>Add-on fornecedor</a:t>
            </a:r>
          </a:p>
        </p:txBody>
      </p:sp>
      <p:sp>
        <p:nvSpPr>
          <p:cNvPr id="13" name="">
            <a:extLst xmlns:a="http://schemas.openxmlformats.org/drawingml/2006/main">
              <a:ext uri="{FF2B5EF4-FFF2-40B4-BE49-F238E27FC236}">
                <a16:creationId xmlns:a16="http://schemas.microsoft.com/office/drawing/2014/main" id="{3F6C28F1-65F8-4AE6-A90F-222EBB66C7DA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7029450" y="5143500"/>
            <a:ext cx="4229100" cy="1619250"/>
          </a:xfrm>
          <a:prstGeom xmlns:a="http://schemas.openxmlformats.org/drawingml/2006/main" prst="rect">
            <a:avLst/>
          </a:prstGeom>
          <a:ln xmlns:a="http://schemas.openxmlformats.org/drawingml/2006/main" w="0">
            <a:solidFill>
              <a:srgbClr val="07131F"/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725" b="0">
                <a:solidFill>
                  <a:srgbClr val="9EBBD0"/>
                </a:solidFill>
                <a:latin typeface="Bahnschrift"/>
                <a:ea typeface="Bahnschrift"/>
                <a:cs typeface="Bahnschrift"/>
              </a:defRPr>
            </a:pPr>
            <a:r>
              <a:rPr sz="1725" b="0">
                <a:solidFill>
                  <a:srgbClr val="9EBBD0"/>
                </a:solidFill>
                <a:latin typeface="Bahnschrift"/>
                <a:ea typeface="Bahnschrift"/>
                <a:cs typeface="Bahnschrift"/>
              </a:rPr>
              <a:t>Portal externo com login e senha para reduzir cobranca manual e criar trilha por fornecedor.</a:t>
            </a:r>
          </a:p>
        </p:txBody>
      </p:sp>
      <p:sp>
        <p:nvSpPr>
          <p:cNvPr id="14" name="">
            <a:extLst xmlns:a="http://schemas.openxmlformats.org/drawingml/2006/main">
              <a:ext uri="{FF2B5EF4-FFF2-40B4-BE49-F238E27FC236}">
                <a16:creationId xmlns:a16="http://schemas.microsoft.com/office/drawing/2014/main" id="{44E498A7-C569-41C6-92AE-F07244DD1114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382500" y="3905250"/>
            <a:ext cx="4762500" cy="2952750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102E44"/>
          </a:solidFill>
          <a:ln xmlns:a="http://schemas.openxmlformats.org/drawingml/2006/main" w="9525">
            <a:solidFill>
              <a:srgbClr val="FFFFFF"/>
            </a:solidFill>
          </a:ln>
        </p:spPr>
      </p:sp>
      <p:sp>
        <p:nvSpPr>
          <p:cNvPr id="15" name="">
            <a:extLst xmlns:a="http://schemas.openxmlformats.org/drawingml/2006/main">
              <a:ext uri="{FF2B5EF4-FFF2-40B4-BE49-F238E27FC236}">
                <a16:creationId xmlns:a16="http://schemas.microsoft.com/office/drawing/2014/main" id="{11DA1905-78EB-4E49-8814-4A1E216A62EF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649200" y="4152900"/>
            <a:ext cx="762000" cy="400050"/>
          </a:xfrm>
          <a:prstGeom xmlns:a="http://schemas.openxmlformats.org/drawingml/2006/main" prst="rect">
            <a:avLst/>
          </a:prstGeom>
          <a:ln xmlns:a="http://schemas.openxmlformats.org/drawingml/2006/main" w="0">
            <a:solidFill>
              <a:srgbClr val="07131F"/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800" b="1">
                <a:solidFill>
                  <a:srgbClr val="FFB454"/>
                </a:solidFill>
                <a:latin typeface="Bahnschrift"/>
                <a:ea typeface="Bahnschrift"/>
                <a:cs typeface="Bahnschrift"/>
              </a:defRPr>
            </a:pPr>
            <a:r>
              <a:rPr sz="1800" b="1">
                <a:solidFill>
                  <a:srgbClr val="FFB454"/>
                </a:solidFill>
                <a:latin typeface="Bahnschrift"/>
                <a:ea typeface="Bahnschrift"/>
                <a:cs typeface="Bahnschrift"/>
              </a:rPr>
              <a:t>03</a:t>
            </a:r>
          </a:p>
        </p:txBody>
      </p:sp>
      <p:sp>
        <p:nvSpPr>
          <p:cNvPr id="16" name="">
            <a:extLst xmlns:a="http://schemas.openxmlformats.org/drawingml/2006/main">
              <a:ext uri="{FF2B5EF4-FFF2-40B4-BE49-F238E27FC236}">
                <a16:creationId xmlns:a16="http://schemas.microsoft.com/office/drawing/2014/main" id="{EAFA31F9-2B36-4732-838A-3360CC9CDC8C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649200" y="4591050"/>
            <a:ext cx="4229100" cy="552450"/>
          </a:xfrm>
          <a:prstGeom xmlns:a="http://schemas.openxmlformats.org/drawingml/2006/main" prst="rect">
            <a:avLst/>
          </a:prstGeom>
          <a:ln xmlns:a="http://schemas.openxmlformats.org/drawingml/2006/main" w="0">
            <a:solidFill>
              <a:srgbClr val="07131F"/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2325" b="1">
                <a:solidFill>
                  <a:srgbClr val="F2FBFF"/>
                </a:solidFill>
                <a:latin typeface="Bahnschrift"/>
                <a:ea typeface="Bahnschrift"/>
                <a:cs typeface="Bahnschrift"/>
              </a:defRPr>
            </a:pPr>
            <a:r>
              <a:rPr sz="2325" b="1">
                <a:solidFill>
                  <a:srgbClr val="F2FBFF"/>
                </a:solidFill>
                <a:latin typeface="Bahnschrift"/>
                <a:ea typeface="Bahnschrift"/>
                <a:cs typeface="Bahnschrift"/>
              </a:rPr>
              <a:t>Add-on carga</a:t>
            </a:r>
          </a:p>
        </p:txBody>
      </p:sp>
      <p:sp>
        <p:nvSpPr>
          <p:cNvPr id="17" name="">
            <a:extLst xmlns:a="http://schemas.openxmlformats.org/drawingml/2006/main">
              <a:ext uri="{FF2B5EF4-FFF2-40B4-BE49-F238E27FC236}">
                <a16:creationId xmlns:a16="http://schemas.microsoft.com/office/drawing/2014/main" id="{765024AD-DD73-44D4-BA29-B2C2C36639C1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12649200" y="5143500"/>
            <a:ext cx="4229100" cy="1619250"/>
          </a:xfrm>
          <a:prstGeom xmlns:a="http://schemas.openxmlformats.org/drawingml/2006/main" prst="rect">
            <a:avLst/>
          </a:prstGeom>
          <a:ln xmlns:a="http://schemas.openxmlformats.org/drawingml/2006/main" w="0">
            <a:solidFill>
              <a:srgbClr val="07131F"/>
            </a:solidFill>
          </a:ln>
        </p:spPr>
        <p:txBody>
          <a:bodyPr xmlns:a="http://schemas.openxmlformats.org/drawingml/2006/main" anchor="t"/>
          <a:lstStyle xmlns:a="http://schemas.openxmlformats.org/drawingml/2006/main"/>
          <a:p xmlns:a="http://schemas.openxmlformats.org/drawingml/2006/main">
            <a:pPr algn="l">
              <a:defRPr sz="1725" b="0">
                <a:solidFill>
                  <a:srgbClr val="9EBBD0"/>
                </a:solidFill>
                <a:latin typeface="Bahnschrift"/>
                <a:ea typeface="Bahnschrift"/>
                <a:cs typeface="Bahnschrift"/>
              </a:defRPr>
            </a:pPr>
            <a:r>
              <a:rPr sz="1725" b="0">
                <a:solidFill>
                  <a:srgbClr val="9EBBD0"/>
                </a:solidFill>
                <a:latin typeface="Bahnschrift"/>
                <a:ea typeface="Bahnschrift"/>
                <a:cs typeface="Bahnschrift"/>
              </a:rPr>
              <a:t>Motorista + QR Code + baixa para fechar a rastreabilidade fisica da OP entre fabrica e faccao.</a:t>
            </a:r>
          </a:p>
        </p:txBody>
      </p:sp>
      <p:sp>
        <p:nvSpPr>
          <p:cNvPr id="18" name="">
            <a:extLst xmlns:a="http://schemas.openxmlformats.org/drawingml/2006/main">
              <a:ext uri="{FF2B5EF4-FFF2-40B4-BE49-F238E27FC236}">
                <a16:creationId xmlns:a16="http://schemas.microsoft.com/office/drawing/2014/main" id="{7280C3D5-C956-404A-AB57-11F42FCAE5A6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333750" y="7905750"/>
            <a:ext cx="11620500" cy="1000125"/>
          </a:xfrm>
          <a:prstGeom xmlns:a="http://schemas.openxmlformats.org/drawingml/2006/main" prst="roundRect">
            <a:avLst/>
          </a:prstGeom>
          <a:solidFill xmlns:a="http://schemas.openxmlformats.org/drawingml/2006/main">
            <a:srgbClr val="D7F4FF"/>
          </a:solidFill>
          <a:ln xmlns:a="http://schemas.openxmlformats.org/drawingml/2006/main" w="0">
            <a:solidFill>
              <a:srgbClr val="D7F4FF"/>
            </a:solidFill>
          </a:ln>
        </p:spPr>
      </p:sp>
      <p:sp>
        <p:nvSpPr>
          <p:cNvPr id="19" name="">
            <a:extLst xmlns:a="http://schemas.openxmlformats.org/drawingml/2006/main">
              <a:ext uri="{FF2B5EF4-FFF2-40B4-BE49-F238E27FC236}">
                <a16:creationId xmlns:a16="http://schemas.microsoft.com/office/drawing/2014/main" id="{B41732D2-CF0C-4425-B2D2-3E85D94A0A3D}"/>
              </a:ext>
            </a:extLst>
          </p:cNvPr>
          <p:cNvSpPr>
            <a:spLocks xmlns:a="http://schemas.openxmlformats.org/drawingml/2006/main" noGrp="1"/>
          </p:cNvSpPr>
          <p:nvPr/>
        </p:nvSpPr>
        <p:spPr>
          <a:xfrm xmlns:a="http://schemas.openxmlformats.org/drawingml/2006/main">
            <a:off x="3714750" y="8020050"/>
            <a:ext cx="10858500" cy="800100"/>
          </a:xfrm>
          <a:prstGeom xmlns:a="http://schemas.openxmlformats.org/drawingml/2006/main" prst="rect">
            <a:avLst/>
          </a:prstGeom>
          <a:ln xmlns:a="http://schemas.openxmlformats.org/drawingml/2006/main" w="0">
            <a:solidFill>
              <a:srgbClr val="07131F"/>
            </a:solidFill>
          </a:ln>
        </p:spPr>
        <p:txBody>
          <a:bodyPr xmlns:a="http://schemas.openxmlformats.org/drawingml/2006/main" anchor="ctr"/>
          <a:lstStyle xmlns:a="http://schemas.openxmlformats.org/drawingml/2006/main"/>
          <a:p xmlns:a="http://schemas.openxmlformats.org/drawingml/2006/main">
            <a:pPr algn="ctr">
              <a:defRPr sz="2325" b="1">
                <a:solidFill>
                  <a:srgbClr val="07131F"/>
                </a:solidFill>
                <a:latin typeface="Bahnschrift"/>
                <a:ea typeface="Bahnschrift"/>
                <a:cs typeface="Bahnschrift"/>
              </a:defRPr>
            </a:pPr>
            <a:r>
              <a:rPr sz="2325" b="1">
                <a:solidFill>
                  <a:srgbClr val="07131F"/>
                </a:solidFill>
                <a:latin typeface="Bahnschrift"/>
                <a:ea typeface="Bahnschrift"/>
                <a:cs typeface="Bahnschrift"/>
              </a:rPr>
              <a:t>Mensagem comercial: transforme a faccao em uma extensao rastreavel da sua fabrica.</a:t>
            </a:r>
          </a:p>
        </p:txBody>
      </p:sp>
    </p:spTree>
    <p:extLst>
      <p:ext uri="{BB962C8B-B14F-4D97-AF65-F5344CB8AC3E}">
        <p14:creationId xmlns:p14="http://schemas.microsoft.com/office/powerpoint/2010/main" val="1059209882"/>
      </p:ext>
    </p:extLst>
  </p:cSld>
</p:sld>
</file>

<file path=ppt/theme/theme1.xml><?xml version="1.0" encoding="utf-8"?>
<a:theme xmlns:a="http://schemas.openxmlformats.org/drawingml/2006/main" name="ChatGPT">
  <a:themeElements>
    <a:clrScheme name="ChatGPT">
      <a:dk1>
        <a:srgbClr val="000000"/>
      </a:dk1>
      <a:lt1>
        <a:srgbClr val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Calibri Light"/>
        <a:ea typeface="Calibri Light"/>
        <a:cs typeface="Calibri Light"/>
      </a:majorFont>
      <a:minorFont>
        <a:latin typeface="Calibri"/>
        <a:ea typeface="Calibri"/>
        <a:cs typeface="Calibri"/>
      </a:minorFont>
    </a:fontScheme>
    <a:fmtScheme name="ChatGPT">
      <a:fillStyleLst>
        <a:solidFill>
          <a:schemeClr val="phClr"/>
        </a:solidFill>
        <a:solidFill>
          <a:schemeClr val="dk1"/>
        </a:solidFill>
        <a:solidFill>
          <a:schemeClr val="accent1"/>
        </a:solidFill>
      </a:fillStyleLst>
      <a:lnStyleLst>
        <a:ln w="12700">
          <a:solidFill>
            <a:schemeClr val="phClr"/>
          </a:solidFill>
          <a:prstDash val="solid"/>
        </a:ln>
        <a:ln w="19050">
          <a:solidFill>
            <a:schemeClr val="phClr"/>
          </a:solidFill>
          <a:prstDash val="solid"/>
        </a:ln>
        <a:ln w="25400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19050" dist="9525" dir="5400000">
              <a:srgbClr val="000000">
                <a:alpha val="6000"/>
              </a:srgbClr>
            </a:outerShdw>
          </a:effectLst>
        </a:effectStyle>
        <a:effectStyle>
          <a:effectLst>
            <a:outerShdw blurRad="28575" dist="9525" dir="5400000">
              <a:srgbClr val="000000">
                <a:alpha val="8000"/>
              </a:srgbClr>
            </a:outerShdw>
          </a:effectLst>
        </a:effectStyle>
        <a:effectStyle>
          <a:effectLst>
            <a:outerShdw blurRad="57150" dist="19050" dir="5400000">
              <a:srgbClr val="000000">
                <a:alpha val="10000"/>
              </a:srgbClr>
            </a:outerShdw>
          </a:effectLst>
        </a:effectStyle>
        <a:effectStyle>
          <a:effectLst>
            <a:outerShdw blurRad="114300" dist="38100" dir="5400000">
              <a:srgbClr val="000000">
                <a:alpha val="12000"/>
              </a:srgbClr>
            </a:outerShdw>
          </a:effectLst>
        </a:effectStyle>
        <a:effectStyle>
          <a:effectLst>
            <a:outerShdw blurRad="171450" dist="57150" dir="5400000">
              <a:srgbClr val="000000">
                <a:alpha val="16000"/>
              </a:srgbClr>
            </a:outerShdw>
          </a:effectLst>
        </a:effectStyle>
        <a:effectStyle>
          <a:effectLst>
            <a:outerShdw blurRad="266700" dist="95250" dir="5400000">
              <a:srgbClr val="000000">
                <a:alpha val="24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  <a:satMod val="150000"/>
              </a:schemeClr>
            </a:gs>
            <a:gs pos="50000">
              <a:schemeClr val="phClr">
                <a:tint val="98000"/>
                <a:shade val="90000"/>
                <a:lumMod val="103000"/>
                <a:satMod val="130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</a:theme>
</file>

<file path=docProps/app.xml><?xml version="1.0" encoding="utf-8"?>
<ap:Properties xmlns:ap="http://schemas.openxmlformats.org/officeDocument/2006/extended-properties">
  <ap:Application>Walnut Exporter</ap:Application>
  <ap:PresentationFormat>Converted Presentation</ap:PresentationFormat>
  <ap:Slides>0</ap:Slides>
  <ap:Notes>0</ap:Notes>
  <ap:HiddenSlides>0</ap:HiddenSlides>
  <ap:SharedDoc>false</ap:SharedDoc>
  <ap:DocSecurity>0</ap:DocSecurity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Walnut Exporter</dc:creator>
  <lastModifiedBy>Walnut Exporter</lastModifiedBy>
  <dc:title>Presentation</dc:title>
  <dcterms:created xsi:type="dcterms:W3CDTF">2026-04-28T01:08:30.4040000Z</dcterms:created>
  <dcterms:modified xsi:type="dcterms:W3CDTF">2026-04-28T01:08:30.4050000Z</dcterms:modified>
</coreProperties>
</file>